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9"/>
  </p:notesMasterIdLst>
  <p:sldIdLst>
    <p:sldId id="311" r:id="rId2"/>
    <p:sldId id="312" r:id="rId3"/>
    <p:sldId id="315" r:id="rId4"/>
    <p:sldId id="296" r:id="rId5"/>
    <p:sldId id="300" r:id="rId6"/>
    <p:sldId id="364" r:id="rId7"/>
    <p:sldId id="365" r:id="rId8"/>
    <p:sldId id="301" r:id="rId9"/>
    <p:sldId id="366" r:id="rId10"/>
    <p:sldId id="305" r:id="rId11"/>
    <p:sldId id="320" r:id="rId12"/>
    <p:sldId id="321" r:id="rId13"/>
    <p:sldId id="375" r:id="rId14"/>
    <p:sldId id="297" r:id="rId15"/>
    <p:sldId id="369" r:id="rId16"/>
    <p:sldId id="368" r:id="rId17"/>
    <p:sldId id="302" r:id="rId18"/>
    <p:sldId id="370" r:id="rId19"/>
    <p:sldId id="298" r:id="rId20"/>
    <p:sldId id="306" r:id="rId21"/>
    <p:sldId id="371" r:id="rId22"/>
    <p:sldId id="326" r:id="rId23"/>
    <p:sldId id="304" r:id="rId24"/>
    <p:sldId id="372" r:id="rId25"/>
    <p:sldId id="373" r:id="rId26"/>
    <p:sldId id="376" r:id="rId27"/>
    <p:sldId id="374" r:id="rId28"/>
    <p:sldId id="319" r:id="rId29"/>
    <p:sldId id="379" r:id="rId30"/>
    <p:sldId id="377" r:id="rId31"/>
    <p:sldId id="323" r:id="rId32"/>
    <p:sldId id="378" r:id="rId33"/>
    <p:sldId id="380" r:id="rId34"/>
    <p:sldId id="381" r:id="rId35"/>
    <p:sldId id="299" r:id="rId36"/>
    <p:sldId id="382" r:id="rId37"/>
    <p:sldId id="383" r:id="rId38"/>
    <p:sldId id="348" r:id="rId39"/>
    <p:sldId id="384" r:id="rId40"/>
    <p:sldId id="317" r:id="rId41"/>
    <p:sldId id="385" r:id="rId42"/>
    <p:sldId id="387" r:id="rId43"/>
    <p:sldId id="386" r:id="rId44"/>
    <p:sldId id="388" r:id="rId45"/>
    <p:sldId id="389" r:id="rId46"/>
    <p:sldId id="390" r:id="rId47"/>
    <p:sldId id="391" r:id="rId48"/>
    <p:sldId id="392" r:id="rId49"/>
    <p:sldId id="393" r:id="rId50"/>
    <p:sldId id="303" r:id="rId51"/>
    <p:sldId id="307" r:id="rId52"/>
    <p:sldId id="324" r:id="rId53"/>
    <p:sldId id="394" r:id="rId54"/>
    <p:sldId id="327" r:id="rId55"/>
    <p:sldId id="395" r:id="rId56"/>
    <p:sldId id="396" r:id="rId57"/>
    <p:sldId id="397" r:id="rId58"/>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C"/>
    <a:srgbClr val="FFFF00"/>
    <a:srgbClr val="06D24C"/>
    <a:srgbClr val="035920"/>
    <a:srgbClr val="F6F5F3"/>
    <a:srgbClr val="04862F"/>
    <a:srgbClr val="07DB4E"/>
    <a:srgbClr val="08396E"/>
    <a:srgbClr val="0519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82" autoAdjust="0"/>
  </p:normalViewPr>
  <p:slideViewPr>
    <p:cSldViewPr snapToGrid="0">
      <p:cViewPr varScale="1">
        <p:scale>
          <a:sx n="86" d="100"/>
          <a:sy n="86" d="100"/>
        </p:scale>
        <p:origin x="128" y="188"/>
      </p:cViewPr>
      <p:guideLst>
        <p:guide orient="horz" pos="2160"/>
        <p:guide pos="3840"/>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2025/4/28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1155058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rgbClr val="00002E"/>
        </a:solidFill>
        <a:effectLst/>
      </p:bgPr>
    </p:bg>
    <p:spTree>
      <p:nvGrpSpPr>
        <p:cNvPr id="1" name=""/>
        <p:cNvGrpSpPr/>
        <p:nvPr/>
      </p:nvGrpSpPr>
      <p:grpSpPr>
        <a:xfrm>
          <a:off x="0" y="0"/>
          <a:ext cx="0" cy="0"/>
          <a:chOff x="0" y="0"/>
          <a:chExt cx="0" cy="0"/>
        </a:xfrm>
      </p:grpSpPr>
      <p:sp>
        <p:nvSpPr>
          <p:cNvPr id="8" name="Freeform 22_1"/>
          <p:cNvSpPr>
            <a:spLocks noChangeArrowheads="1"/>
          </p:cNvSpPr>
          <p:nvPr userDrawn="1"/>
        </p:nvSpPr>
        <p:spPr bwMode="auto">
          <a:xfrm>
            <a:off x="0"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blipFill>
            <a:blip r:embed="rId2">
              <a:duotone>
                <a:schemeClr val="accent2">
                  <a:shade val="45000"/>
                  <a:satMod val="135000"/>
                </a:schemeClr>
                <a:prstClr val="white"/>
              </a:duotone>
            </a:blip>
            <a:srcRect/>
            <a:stretch>
              <a:fillRect t="-28757" b="-15909"/>
            </a:stretch>
          </a:blipFill>
          <a:ln>
            <a:noFill/>
          </a:ln>
        </p:spPr>
        <p:txBody>
          <a:bodyPr vert="horz" wrap="square" lIns="91440" tIns="45720" rIns="91440" bIns="45720" numCol="1" anchor="t" anchorCtr="0" compatLnSpc="1">
            <a:noAutofit/>
          </a:bodyPr>
          <a:lstStyle/>
          <a:p>
            <a:endParaRPr lang="zh-CN" altLang="en-US"/>
          </a:p>
        </p:txBody>
      </p:sp>
      <p:sp>
        <p:nvSpPr>
          <p:cNvPr id="23" name="任意多边形: 形状 22"/>
          <p:cNvSpPr>
            <a:spLocks noChangeArrowheads="1"/>
          </p:cNvSpPr>
          <p:nvPr userDrawn="1"/>
        </p:nvSpPr>
        <p:spPr bwMode="auto">
          <a:xfrm>
            <a:off x="-794"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solidFill>
            <a:srgbClr val="FFC000">
              <a:alpha val="20000"/>
            </a:srgbClr>
          </a:solidFill>
          <a:ln>
            <a:noFill/>
          </a:ln>
        </p:spPr>
        <p:txBody>
          <a:bodyPr vert="horz" wrap="square" lIns="91440" tIns="45720" rIns="91440" bIns="45720" numCol="1" anchor="t" anchorCtr="0" compatLnSpc="1">
            <a:noAutofit/>
          </a:bodyPr>
          <a:lstStyle/>
          <a:p>
            <a:endParaRPr lang="zh-CN" altLang="en-US"/>
          </a:p>
        </p:txBody>
      </p:sp>
      <p:sp>
        <p:nvSpPr>
          <p:cNvPr id="20" name="任意多边形: 形状 19"/>
          <p:cNvSpPr/>
          <p:nvPr userDrawn="1"/>
        </p:nvSpPr>
        <p:spPr bwMode="auto">
          <a:xfrm>
            <a:off x="0" y="543509"/>
            <a:ext cx="12192000" cy="6167761"/>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C000"/>
              </a:gs>
              <a:gs pos="11000">
                <a:schemeClr val="accent1"/>
              </a:gs>
            </a:gsLst>
            <a:lin ang="4800000" scaled="0"/>
            <a:tileRect/>
          </a:gradFill>
          <a:ln>
            <a:noFill/>
          </a:ln>
        </p:spPr>
        <p:txBody>
          <a:bodyPr vert="horz" wrap="square" lIns="91440" tIns="45720" rIns="91440" bIns="45720" numCol="1" anchor="t" anchorCtr="0" compatLnSpc="1">
            <a:noAutofit/>
          </a:bodyPr>
          <a:lstStyle/>
          <a:p>
            <a:endParaRPr lang="zh-CN" altLang="en-US" dirty="0">
              <a:gradFill>
                <a:gsLst>
                  <a:gs pos="100000">
                    <a:schemeClr val="accent3"/>
                  </a:gs>
                  <a:gs pos="0">
                    <a:schemeClr val="accent4"/>
                  </a:gs>
                </a:gsLst>
                <a:lin ang="13500000" scaled="1"/>
              </a:gradFill>
            </a:endParaRPr>
          </a:p>
        </p:txBody>
      </p:sp>
      <p:sp>
        <p:nvSpPr>
          <p:cNvPr id="12" name="文本占位符 13"/>
          <p:cNvSpPr>
            <a:spLocks noGrp="1"/>
          </p:cNvSpPr>
          <p:nvPr userDrawn="1">
            <p:ph type="body" sz="quarter" idx="10" hasCustomPrompt="1"/>
          </p:nvPr>
        </p:nvSpPr>
        <p:spPr>
          <a:xfrm>
            <a:off x="669925" y="5306656"/>
            <a:ext cx="10850563" cy="296271"/>
          </a:xfrm>
        </p:spPr>
        <p:txBody>
          <a:bodyPr vert="horz" anchor="ctr">
            <a:noAutofit/>
          </a:bodyPr>
          <a:lstStyle>
            <a:lvl1pPr marL="0" indent="0" algn="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69925" y="5602927"/>
            <a:ext cx="10850563" cy="296271"/>
          </a:xfrm>
        </p:spPr>
        <p:txBody>
          <a:bodyPr vert="horz" anchor="ctr">
            <a:noAutofit/>
          </a:bodyPr>
          <a:lstStyle>
            <a:lvl1pPr marL="0" indent="0" algn="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9801" name="副标题 2"/>
          <p:cNvSpPr>
            <a:spLocks noGrp="1"/>
          </p:cNvSpPr>
          <p:nvPr userDrawn="1">
            <p:ph type="subTitle" idx="1"/>
          </p:nvPr>
        </p:nvSpPr>
        <p:spPr>
          <a:xfrm>
            <a:off x="669925" y="4456729"/>
            <a:ext cx="10850563" cy="558799"/>
          </a:xfrm>
        </p:spPr>
        <p:txBody>
          <a:bodyPr anchor="t"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669925" y="1028701"/>
            <a:ext cx="10850563" cy="3136900"/>
          </a:xfrm>
        </p:spPr>
        <p:txBody>
          <a:bodyPr anchor="b" anchorCtr="0">
            <a:normAutofit/>
          </a:bodyPr>
          <a:lstStyle>
            <a:lvl1pPr algn="l">
              <a:defRPr sz="4000">
                <a:solidFill>
                  <a:schemeClr val="bg1"/>
                </a:solidFill>
              </a:defRPr>
            </a:lvl1pPr>
          </a:lstStyle>
          <a:p>
            <a:r>
              <a:rPr lang="en-US" dirty="0"/>
              <a:t>Click to edit Master title style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7" name="Freeform 22_1"/>
          <p:cNvSpPr>
            <a:spLocks noChangeArrowheads="1"/>
          </p:cNvSpPr>
          <p:nvPr userDrawn="1"/>
        </p:nvSpPr>
        <p:spPr bwMode="auto">
          <a:xfrm>
            <a:off x="190500" y="3192312"/>
            <a:ext cx="12192000" cy="3429000"/>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blipFill dpi="0" rotWithShape="1">
            <a:blip r:embed="rId2">
              <a:alphaModFix amt="60000"/>
            </a:blip>
            <a:srcRect/>
            <a:stretch>
              <a:fillRect t="-93255" b="-31457"/>
            </a:stretch>
          </a:blipFill>
          <a:ln>
            <a:noFill/>
          </a:ln>
        </p:spPr>
        <p:txBody>
          <a:bodyPr vert="horz" wrap="square" lIns="91440" tIns="45720" rIns="91440" bIns="45720" numCol="1" anchor="t" anchorCtr="0" compatLnSpc="1">
            <a:noAutofit/>
          </a:bodyPr>
          <a:lstStyle/>
          <a:p>
            <a:endParaRPr lang="zh-CN" altLang="en-US" dirty="0"/>
          </a:p>
        </p:txBody>
      </p:sp>
      <p:sp>
        <p:nvSpPr>
          <p:cNvPr id="20" name="标题 1"/>
          <p:cNvSpPr>
            <a:spLocks noGrp="1"/>
          </p:cNvSpPr>
          <p:nvPr userDrawn="1">
            <p:ph type="title"/>
          </p:nvPr>
        </p:nvSpPr>
        <p:spPr>
          <a:xfrm>
            <a:off x="2488168" y="2033814"/>
            <a:ext cx="5419185" cy="895350"/>
          </a:xfrm>
        </p:spPr>
        <p:txBody>
          <a:bodyPr anchor="b">
            <a:normAutofit/>
          </a:bodyPr>
          <a:lstStyle>
            <a:lvl1pPr algn="l">
              <a:defRPr sz="2400" b="1">
                <a:solidFill>
                  <a:schemeClr val="accent3"/>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2489284" y="2929164"/>
            <a:ext cx="5419185" cy="1015623"/>
          </a:xfrm>
        </p:spPr>
        <p:txBody>
          <a:bodyPr anchor="t">
            <a:normAutofit/>
          </a:bodyPr>
          <a:lstStyle>
            <a:lvl1pPr marL="0" indent="0" algn="l">
              <a:lnSpc>
                <a:spcPct val="100000"/>
              </a:lnSpc>
              <a:buNone/>
              <a:defRPr sz="11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任意多边形: 形状 6"/>
          <p:cNvSpPr/>
          <p:nvPr userDrawn="1"/>
        </p:nvSpPr>
        <p:spPr>
          <a:xfrm>
            <a:off x="-9525" y="-9525"/>
            <a:ext cx="12220575" cy="942975"/>
          </a:xfrm>
          <a:custGeom>
            <a:avLst/>
            <a:gdLst>
              <a:gd name="connsiteX0" fmla="*/ 0 w 12220575"/>
              <a:gd name="connsiteY0" fmla="*/ 0 h 942975"/>
              <a:gd name="connsiteX1" fmla="*/ 9525 w 12220575"/>
              <a:gd name="connsiteY1" fmla="*/ 647700 h 942975"/>
              <a:gd name="connsiteX2" fmla="*/ 2686050 w 12220575"/>
              <a:gd name="connsiteY2" fmla="*/ 942975 h 942975"/>
              <a:gd name="connsiteX3" fmla="*/ 5124450 w 12220575"/>
              <a:gd name="connsiteY3" fmla="*/ 923925 h 942975"/>
              <a:gd name="connsiteX4" fmla="*/ 7277100 w 12220575"/>
              <a:gd name="connsiteY4" fmla="*/ 809625 h 942975"/>
              <a:gd name="connsiteX5" fmla="*/ 9296400 w 12220575"/>
              <a:gd name="connsiteY5" fmla="*/ 466725 h 942975"/>
              <a:gd name="connsiteX6" fmla="*/ 11325225 w 12220575"/>
              <a:gd name="connsiteY6" fmla="*/ 314325 h 942975"/>
              <a:gd name="connsiteX7" fmla="*/ 12220575 w 12220575"/>
              <a:gd name="connsiteY7" fmla="*/ 352425 h 942975"/>
              <a:gd name="connsiteX8" fmla="*/ 12182475 w 12220575"/>
              <a:gd name="connsiteY8" fmla="*/ 9525 h 942975"/>
              <a:gd name="connsiteX9" fmla="*/ 0 w 12220575"/>
              <a:gd name="connsiteY9"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0575" h="942975">
                <a:moveTo>
                  <a:pt x="0" y="0"/>
                </a:moveTo>
                <a:lnTo>
                  <a:pt x="9525" y="647700"/>
                </a:lnTo>
                <a:lnTo>
                  <a:pt x="2686050" y="942975"/>
                </a:lnTo>
                <a:lnTo>
                  <a:pt x="5124450" y="923925"/>
                </a:lnTo>
                <a:lnTo>
                  <a:pt x="7277100" y="809625"/>
                </a:lnTo>
                <a:lnTo>
                  <a:pt x="9296400" y="466725"/>
                </a:lnTo>
                <a:lnTo>
                  <a:pt x="11325225" y="314325"/>
                </a:lnTo>
                <a:lnTo>
                  <a:pt x="12220575" y="352425"/>
                </a:lnTo>
                <a:lnTo>
                  <a:pt x="12182475" y="9525"/>
                </a:lnTo>
                <a:lnTo>
                  <a:pt x="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bwMode="auto">
          <a:xfrm flipH="1" flipV="1">
            <a:off x="-1219199" y="239311"/>
            <a:ext cx="13411199" cy="801180"/>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FF00"/>
              </a:gs>
              <a:gs pos="11000">
                <a:srgbClr val="FFC000"/>
              </a:gs>
            </a:gsLst>
            <a:lin ang="4800000" scaled="0"/>
            <a:tileRect/>
          </a:gradFill>
          <a:ln>
            <a:noFill/>
          </a:ln>
        </p:spPr>
        <p:txBody>
          <a:bodyPr vert="horz" wrap="square" lIns="91440" tIns="45720" rIns="91440" bIns="45720" numCol="1" anchor="t" anchorCtr="0" compatLnSpc="1">
            <a:noAutofit/>
          </a:bodyPr>
          <a:lstStyle/>
          <a:p>
            <a:endParaRPr lang="zh-CN" altLang="en-US" dirty="0">
              <a:gradFill>
                <a:gsLst>
                  <a:gs pos="100000">
                    <a:schemeClr val="accent3"/>
                  </a:gs>
                  <a:gs pos="0">
                    <a:schemeClr val="accent4"/>
                  </a:gs>
                </a:gsLst>
                <a:lin ang="13500000" scaled="1"/>
              </a:gradFill>
            </a:endParaRPr>
          </a:p>
        </p:txBody>
      </p:sp>
      <p:sp>
        <p:nvSpPr>
          <p:cNvPr id="11" name="任意多边形: 形状 10"/>
          <p:cNvSpPr/>
          <p:nvPr userDrawn="1"/>
        </p:nvSpPr>
        <p:spPr>
          <a:xfrm rot="10800000">
            <a:off x="-28575" y="6321199"/>
            <a:ext cx="12220575" cy="942975"/>
          </a:xfrm>
          <a:custGeom>
            <a:avLst/>
            <a:gdLst>
              <a:gd name="connsiteX0" fmla="*/ 0 w 12220575"/>
              <a:gd name="connsiteY0" fmla="*/ 0 h 942975"/>
              <a:gd name="connsiteX1" fmla="*/ 9525 w 12220575"/>
              <a:gd name="connsiteY1" fmla="*/ 647700 h 942975"/>
              <a:gd name="connsiteX2" fmla="*/ 2686050 w 12220575"/>
              <a:gd name="connsiteY2" fmla="*/ 942975 h 942975"/>
              <a:gd name="connsiteX3" fmla="*/ 5124450 w 12220575"/>
              <a:gd name="connsiteY3" fmla="*/ 923925 h 942975"/>
              <a:gd name="connsiteX4" fmla="*/ 7277100 w 12220575"/>
              <a:gd name="connsiteY4" fmla="*/ 809625 h 942975"/>
              <a:gd name="connsiteX5" fmla="*/ 9296400 w 12220575"/>
              <a:gd name="connsiteY5" fmla="*/ 466725 h 942975"/>
              <a:gd name="connsiteX6" fmla="*/ 11325225 w 12220575"/>
              <a:gd name="connsiteY6" fmla="*/ 314325 h 942975"/>
              <a:gd name="connsiteX7" fmla="*/ 12220575 w 12220575"/>
              <a:gd name="connsiteY7" fmla="*/ 352425 h 942975"/>
              <a:gd name="connsiteX8" fmla="*/ 12182475 w 12220575"/>
              <a:gd name="connsiteY8" fmla="*/ 9525 h 942975"/>
              <a:gd name="connsiteX9" fmla="*/ 0 w 12220575"/>
              <a:gd name="connsiteY9"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0575" h="942975">
                <a:moveTo>
                  <a:pt x="0" y="0"/>
                </a:moveTo>
                <a:lnTo>
                  <a:pt x="9525" y="647700"/>
                </a:lnTo>
                <a:lnTo>
                  <a:pt x="2686050" y="942975"/>
                </a:lnTo>
                <a:lnTo>
                  <a:pt x="5124450" y="923925"/>
                </a:lnTo>
                <a:lnTo>
                  <a:pt x="7277100" y="809625"/>
                </a:lnTo>
                <a:lnTo>
                  <a:pt x="9296400" y="466725"/>
                </a:lnTo>
                <a:lnTo>
                  <a:pt x="11325225" y="314325"/>
                </a:lnTo>
                <a:lnTo>
                  <a:pt x="12220575" y="352425"/>
                </a:lnTo>
                <a:lnTo>
                  <a:pt x="12182475" y="9525"/>
                </a:lnTo>
                <a:lnTo>
                  <a:pt x="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形状 11"/>
          <p:cNvSpPr/>
          <p:nvPr userDrawn="1"/>
        </p:nvSpPr>
        <p:spPr bwMode="auto">
          <a:xfrm>
            <a:off x="-9525" y="6230938"/>
            <a:ext cx="12201525" cy="801179"/>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FF00"/>
              </a:gs>
              <a:gs pos="11000">
                <a:srgbClr val="FFC0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sp>
        <p:nvSpPr>
          <p:cNvPr id="2" name="文本框 1"/>
          <p:cNvSpPr txBox="1"/>
          <p:nvPr userDrawn="1"/>
        </p:nvSpPr>
        <p:spPr>
          <a:xfrm>
            <a:off x="11520488" y="6486465"/>
            <a:ext cx="671512" cy="400110"/>
          </a:xfrm>
          <a:prstGeom prst="rect">
            <a:avLst/>
          </a:prstGeom>
          <a:noFill/>
        </p:spPr>
        <p:txBody>
          <a:bodyPr wrap="square" rtlCol="0">
            <a:spAutoFit/>
          </a:bodyPr>
          <a:lstStyle/>
          <a:p>
            <a:pPr algn="ctr"/>
            <a:fld id="{379552D3-A968-4710-B841-1063F5B640DF}" type="slidenum">
              <a:rPr lang="zh-CN" altLang="en-US" sz="2000" b="1" smtClean="0">
                <a:solidFill>
                  <a:schemeClr val="accent2">
                    <a:lumMod val="50000"/>
                  </a:schemeClr>
                </a:solidFill>
              </a:rPr>
              <a:t>‹#›</a:t>
            </a:fld>
            <a:endParaRPr lang="zh-CN" altLang="en-US" b="1" dirty="0">
              <a:solidFill>
                <a:schemeClr val="accent2">
                  <a:lumMod val="50000"/>
                </a:scheme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34410" y="24187"/>
            <a:ext cx="527050" cy="5270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E6F26766-F62E-419D-BB7F-91C9CEBCA24E}" type="datetime1">
              <a:rPr lang="zh-CN" altLang="en-US" smtClean="0"/>
              <a:t>2025/4/28</a:t>
            </a:fld>
            <a:endParaRPr lang="zh-CN" altLang="en-US"/>
          </a:p>
        </p:txBody>
      </p:sp>
      <p:sp>
        <p:nvSpPr>
          <p:cNvPr id="4" name="Footer Placeholder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3"/>
        </a:solidFill>
        <a:effectLst/>
      </p:bgPr>
    </p:bg>
    <p:spTree>
      <p:nvGrpSpPr>
        <p:cNvPr id="1" name=""/>
        <p:cNvGrpSpPr/>
        <p:nvPr/>
      </p:nvGrpSpPr>
      <p:grpSpPr>
        <a:xfrm>
          <a:off x="0" y="0"/>
          <a:ext cx="0" cy="0"/>
          <a:chOff x="0" y="0"/>
          <a:chExt cx="0" cy="0"/>
        </a:xfrm>
      </p:grpSpPr>
      <p:sp>
        <p:nvSpPr>
          <p:cNvPr id="5" name="Freeform 22_1"/>
          <p:cNvSpPr>
            <a:spLocks noChangeArrowheads="1"/>
          </p:cNvSpPr>
          <p:nvPr userDrawn="1"/>
        </p:nvSpPr>
        <p:spPr bwMode="auto">
          <a:xfrm>
            <a:off x="0"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blipFill>
            <a:blip r:embed="rId2">
              <a:duotone>
                <a:schemeClr val="accent2">
                  <a:shade val="45000"/>
                  <a:satMod val="135000"/>
                </a:schemeClr>
                <a:prstClr val="white"/>
              </a:duotone>
            </a:blip>
            <a:srcRect/>
            <a:stretch>
              <a:fillRect t="-28757" b="-15909"/>
            </a:stretch>
          </a:blipFill>
          <a:ln>
            <a:noFill/>
          </a:ln>
        </p:spPr>
        <p:txBody>
          <a:bodyPr vert="horz" wrap="square" lIns="91440" tIns="45720" rIns="91440" bIns="45720" numCol="1" anchor="t" anchorCtr="0" compatLnSpc="1">
            <a:noAutofit/>
          </a:bodyPr>
          <a:lstStyle/>
          <a:p>
            <a:endParaRPr lang="zh-CN" altLang="en-US"/>
          </a:p>
        </p:txBody>
      </p:sp>
      <p:sp>
        <p:nvSpPr>
          <p:cNvPr id="10" name="任意多边形: 形状 9"/>
          <p:cNvSpPr>
            <a:spLocks noChangeArrowheads="1"/>
          </p:cNvSpPr>
          <p:nvPr userDrawn="1"/>
        </p:nvSpPr>
        <p:spPr bwMode="auto">
          <a:xfrm>
            <a:off x="-794" y="1531703"/>
            <a:ext cx="12192000" cy="5326297"/>
          </a:xfrm>
          <a:custGeom>
            <a:avLst/>
            <a:gdLst>
              <a:gd name="connsiteX0" fmla="*/ 7259662 w 12192000"/>
              <a:gd name="connsiteY0" fmla="*/ 57321 h 5381035"/>
              <a:gd name="connsiteX1" fmla="*/ 12192000 w 12192000"/>
              <a:gd name="connsiteY1" fmla="*/ 3668162 h 5381035"/>
              <a:gd name="connsiteX2" fmla="*/ 12192000 w 12192000"/>
              <a:gd name="connsiteY2" fmla="*/ 5381035 h 5381035"/>
              <a:gd name="connsiteX3" fmla="*/ 0 w 12192000"/>
              <a:gd name="connsiteY3" fmla="*/ 5381035 h 5381035"/>
              <a:gd name="connsiteX4" fmla="*/ 0 w 12192000"/>
              <a:gd name="connsiteY4" fmla="*/ 4393412 h 5381035"/>
              <a:gd name="connsiteX5" fmla="*/ 4798 w 12192000"/>
              <a:gd name="connsiteY5" fmla="*/ 4668077 h 5381035"/>
              <a:gd name="connsiteX6" fmla="*/ 3480102 w 12192000"/>
              <a:gd name="connsiteY6" fmla="*/ 3079813 h 5381035"/>
              <a:gd name="connsiteX7" fmla="*/ 6789914 w 12192000"/>
              <a:gd name="connsiteY7" fmla="*/ 82876 h 5381035"/>
              <a:gd name="connsiteX8" fmla="*/ 7259662 w 12192000"/>
              <a:gd name="connsiteY8" fmla="*/ 57321 h 5381035"/>
              <a:gd name="connsiteX9" fmla="*/ 10803922 w 12192000"/>
              <a:gd name="connsiteY9" fmla="*/ 0 h 5381035"/>
              <a:gd name="connsiteX10" fmla="*/ 12192000 w 12192000"/>
              <a:gd name="connsiteY10" fmla="*/ 0 h 5381035"/>
              <a:gd name="connsiteX11" fmla="*/ 12192000 w 12192000"/>
              <a:gd name="connsiteY11" fmla="*/ 1322246 h 5381035"/>
              <a:gd name="connsiteX12" fmla="*/ 10969953 w 12192000"/>
              <a:gd name="connsiteY12" fmla="*/ 120266 h 5381035"/>
              <a:gd name="connsiteX13" fmla="*/ 0 w 12192000"/>
              <a:gd name="connsiteY13" fmla="*/ 0 h 5381035"/>
              <a:gd name="connsiteX14" fmla="*/ 4032282 w 12192000"/>
              <a:gd name="connsiteY14" fmla="*/ 0 h 5381035"/>
              <a:gd name="connsiteX15" fmla="*/ 3968734 w 12192000"/>
              <a:gd name="connsiteY15" fmla="*/ 60350 h 5381035"/>
              <a:gd name="connsiteX16" fmla="*/ 2309846 w 12192000"/>
              <a:gd name="connsiteY16" fmla="*/ 2073351 h 5381035"/>
              <a:gd name="connsiteX17" fmla="*/ 26916 w 12192000"/>
              <a:gd name="connsiteY17" fmla="*/ 3331235 h 5381035"/>
              <a:gd name="connsiteX18" fmla="*/ 0 w 12192000"/>
              <a:gd name="connsiteY18" fmla="*/ 3321905 h 5381035"/>
              <a:gd name="connsiteX0-1" fmla="*/ 7259662 w 12192000"/>
              <a:gd name="connsiteY0-2" fmla="*/ 57321 h 5381035"/>
              <a:gd name="connsiteX1-3" fmla="*/ 12192000 w 12192000"/>
              <a:gd name="connsiteY1-4" fmla="*/ 3668162 h 5381035"/>
              <a:gd name="connsiteX2-5" fmla="*/ 12192000 w 12192000"/>
              <a:gd name="connsiteY2-6" fmla="*/ 5381035 h 5381035"/>
              <a:gd name="connsiteX3-7" fmla="*/ 0 w 12192000"/>
              <a:gd name="connsiteY3-8" fmla="*/ 5381035 h 5381035"/>
              <a:gd name="connsiteX4-9" fmla="*/ 0 w 12192000"/>
              <a:gd name="connsiteY4-10" fmla="*/ 4393412 h 5381035"/>
              <a:gd name="connsiteX5-11" fmla="*/ 4798 w 12192000"/>
              <a:gd name="connsiteY5-12" fmla="*/ 4668077 h 5381035"/>
              <a:gd name="connsiteX6-13" fmla="*/ 3480102 w 12192000"/>
              <a:gd name="connsiteY6-14" fmla="*/ 3079813 h 5381035"/>
              <a:gd name="connsiteX7-15" fmla="*/ 6789914 w 12192000"/>
              <a:gd name="connsiteY7-16" fmla="*/ 82876 h 5381035"/>
              <a:gd name="connsiteX8-17" fmla="*/ 7259662 w 12192000"/>
              <a:gd name="connsiteY8-18" fmla="*/ 57321 h 5381035"/>
              <a:gd name="connsiteX9-19" fmla="*/ 10803922 w 12192000"/>
              <a:gd name="connsiteY9-20" fmla="*/ 0 h 5381035"/>
              <a:gd name="connsiteX10-21" fmla="*/ 12192000 w 12192000"/>
              <a:gd name="connsiteY10-22" fmla="*/ 0 h 5381035"/>
              <a:gd name="connsiteX11-23" fmla="*/ 12192000 w 12192000"/>
              <a:gd name="connsiteY11-24" fmla="*/ 1322246 h 5381035"/>
              <a:gd name="connsiteX12-25" fmla="*/ 10969953 w 12192000"/>
              <a:gd name="connsiteY12-26" fmla="*/ 120266 h 5381035"/>
              <a:gd name="connsiteX13-27" fmla="*/ 10803922 w 12192000"/>
              <a:gd name="connsiteY13-28" fmla="*/ 0 h 5381035"/>
              <a:gd name="connsiteX14-29" fmla="*/ 0 w 12192000"/>
              <a:gd name="connsiteY14-30" fmla="*/ 3321905 h 5381035"/>
              <a:gd name="connsiteX15-31" fmla="*/ 4032282 w 12192000"/>
              <a:gd name="connsiteY15-32" fmla="*/ 0 h 5381035"/>
              <a:gd name="connsiteX16-33" fmla="*/ 3968734 w 12192000"/>
              <a:gd name="connsiteY16-34" fmla="*/ 60350 h 5381035"/>
              <a:gd name="connsiteX17-35" fmla="*/ 2309846 w 12192000"/>
              <a:gd name="connsiteY17-36" fmla="*/ 2073351 h 5381035"/>
              <a:gd name="connsiteX18-37" fmla="*/ 26916 w 12192000"/>
              <a:gd name="connsiteY18-38" fmla="*/ 3331235 h 5381035"/>
              <a:gd name="connsiteX19" fmla="*/ 0 w 12192000"/>
              <a:gd name="connsiteY19" fmla="*/ 3321905 h 5381035"/>
              <a:gd name="connsiteX0-39" fmla="*/ 7259662 w 12192000"/>
              <a:gd name="connsiteY0-40" fmla="*/ 57321 h 5381035"/>
              <a:gd name="connsiteX1-41" fmla="*/ 12192000 w 12192000"/>
              <a:gd name="connsiteY1-42" fmla="*/ 3668162 h 5381035"/>
              <a:gd name="connsiteX2-43" fmla="*/ 12192000 w 12192000"/>
              <a:gd name="connsiteY2-44" fmla="*/ 5381035 h 5381035"/>
              <a:gd name="connsiteX3-45" fmla="*/ 0 w 12192000"/>
              <a:gd name="connsiteY3-46" fmla="*/ 5381035 h 5381035"/>
              <a:gd name="connsiteX4-47" fmla="*/ 0 w 12192000"/>
              <a:gd name="connsiteY4-48" fmla="*/ 4393412 h 5381035"/>
              <a:gd name="connsiteX5-49" fmla="*/ 4798 w 12192000"/>
              <a:gd name="connsiteY5-50" fmla="*/ 4668077 h 5381035"/>
              <a:gd name="connsiteX6-51" fmla="*/ 3480102 w 12192000"/>
              <a:gd name="connsiteY6-52" fmla="*/ 3079813 h 5381035"/>
              <a:gd name="connsiteX7-53" fmla="*/ 6789914 w 12192000"/>
              <a:gd name="connsiteY7-54" fmla="*/ 82876 h 5381035"/>
              <a:gd name="connsiteX8-55" fmla="*/ 7259662 w 12192000"/>
              <a:gd name="connsiteY8-56" fmla="*/ 57321 h 5381035"/>
              <a:gd name="connsiteX9-57" fmla="*/ 10803922 w 12192000"/>
              <a:gd name="connsiteY9-58" fmla="*/ 0 h 5381035"/>
              <a:gd name="connsiteX10-59" fmla="*/ 12192000 w 12192000"/>
              <a:gd name="connsiteY10-60" fmla="*/ 0 h 5381035"/>
              <a:gd name="connsiteX11-61" fmla="*/ 12192000 w 12192000"/>
              <a:gd name="connsiteY11-62" fmla="*/ 1322246 h 5381035"/>
              <a:gd name="connsiteX12-63" fmla="*/ 10969953 w 12192000"/>
              <a:gd name="connsiteY12-64" fmla="*/ 120266 h 5381035"/>
              <a:gd name="connsiteX13-65" fmla="*/ 10803922 w 12192000"/>
              <a:gd name="connsiteY13-66" fmla="*/ 0 h 5381035"/>
              <a:gd name="connsiteX14-67" fmla="*/ 0 w 12192000"/>
              <a:gd name="connsiteY14-68" fmla="*/ 3321905 h 5381035"/>
              <a:gd name="connsiteX15-69" fmla="*/ 4032282 w 12192000"/>
              <a:gd name="connsiteY15-70" fmla="*/ 0 h 5381035"/>
              <a:gd name="connsiteX16-71" fmla="*/ 2309846 w 12192000"/>
              <a:gd name="connsiteY16-72" fmla="*/ 2073351 h 5381035"/>
              <a:gd name="connsiteX17-73" fmla="*/ 26916 w 12192000"/>
              <a:gd name="connsiteY17-74" fmla="*/ 3331235 h 5381035"/>
              <a:gd name="connsiteX18-75" fmla="*/ 0 w 12192000"/>
              <a:gd name="connsiteY18-76" fmla="*/ 3321905 h 5381035"/>
              <a:gd name="connsiteX0-77" fmla="*/ 7259662 w 12192000"/>
              <a:gd name="connsiteY0-78" fmla="*/ 57321 h 5381035"/>
              <a:gd name="connsiteX1-79" fmla="*/ 12192000 w 12192000"/>
              <a:gd name="connsiteY1-80" fmla="*/ 3668162 h 5381035"/>
              <a:gd name="connsiteX2-81" fmla="*/ 12192000 w 12192000"/>
              <a:gd name="connsiteY2-82" fmla="*/ 5381035 h 5381035"/>
              <a:gd name="connsiteX3-83" fmla="*/ 0 w 12192000"/>
              <a:gd name="connsiteY3-84" fmla="*/ 5381035 h 5381035"/>
              <a:gd name="connsiteX4-85" fmla="*/ 0 w 12192000"/>
              <a:gd name="connsiteY4-86" fmla="*/ 4393412 h 5381035"/>
              <a:gd name="connsiteX5-87" fmla="*/ 4798 w 12192000"/>
              <a:gd name="connsiteY5-88" fmla="*/ 4668077 h 5381035"/>
              <a:gd name="connsiteX6-89" fmla="*/ 3480102 w 12192000"/>
              <a:gd name="connsiteY6-90" fmla="*/ 3079813 h 5381035"/>
              <a:gd name="connsiteX7-91" fmla="*/ 6789914 w 12192000"/>
              <a:gd name="connsiteY7-92" fmla="*/ 82876 h 5381035"/>
              <a:gd name="connsiteX8-93" fmla="*/ 7259662 w 12192000"/>
              <a:gd name="connsiteY8-94" fmla="*/ 57321 h 5381035"/>
              <a:gd name="connsiteX9-95" fmla="*/ 10803922 w 12192000"/>
              <a:gd name="connsiteY9-96" fmla="*/ 0 h 5381035"/>
              <a:gd name="connsiteX10-97" fmla="*/ 12192000 w 12192000"/>
              <a:gd name="connsiteY10-98" fmla="*/ 0 h 5381035"/>
              <a:gd name="connsiteX11-99" fmla="*/ 12192000 w 12192000"/>
              <a:gd name="connsiteY11-100" fmla="*/ 1322246 h 5381035"/>
              <a:gd name="connsiteX12-101" fmla="*/ 10969953 w 12192000"/>
              <a:gd name="connsiteY12-102" fmla="*/ 120266 h 5381035"/>
              <a:gd name="connsiteX13-103" fmla="*/ 10803922 w 12192000"/>
              <a:gd name="connsiteY13-104" fmla="*/ 0 h 5381035"/>
              <a:gd name="connsiteX14-105" fmla="*/ 0 w 12192000"/>
              <a:gd name="connsiteY14-106" fmla="*/ 3321905 h 5381035"/>
              <a:gd name="connsiteX15-107" fmla="*/ 2309846 w 12192000"/>
              <a:gd name="connsiteY15-108" fmla="*/ 2073351 h 5381035"/>
              <a:gd name="connsiteX16-109" fmla="*/ 26916 w 12192000"/>
              <a:gd name="connsiteY16-110" fmla="*/ 3331235 h 5381035"/>
              <a:gd name="connsiteX17-111" fmla="*/ 0 w 12192000"/>
              <a:gd name="connsiteY17-112" fmla="*/ 3321905 h 5381035"/>
              <a:gd name="connsiteX0-113" fmla="*/ 7259662 w 12192000"/>
              <a:gd name="connsiteY0-114" fmla="*/ 57321 h 5381035"/>
              <a:gd name="connsiteX1-115" fmla="*/ 12192000 w 12192000"/>
              <a:gd name="connsiteY1-116" fmla="*/ 3668162 h 5381035"/>
              <a:gd name="connsiteX2-117" fmla="*/ 12192000 w 12192000"/>
              <a:gd name="connsiteY2-118" fmla="*/ 5381035 h 5381035"/>
              <a:gd name="connsiteX3-119" fmla="*/ 0 w 12192000"/>
              <a:gd name="connsiteY3-120" fmla="*/ 5381035 h 5381035"/>
              <a:gd name="connsiteX4-121" fmla="*/ 0 w 12192000"/>
              <a:gd name="connsiteY4-122" fmla="*/ 4393412 h 5381035"/>
              <a:gd name="connsiteX5-123" fmla="*/ 4798 w 12192000"/>
              <a:gd name="connsiteY5-124" fmla="*/ 4668077 h 5381035"/>
              <a:gd name="connsiteX6-125" fmla="*/ 3480102 w 12192000"/>
              <a:gd name="connsiteY6-126" fmla="*/ 3079813 h 5381035"/>
              <a:gd name="connsiteX7-127" fmla="*/ 6789914 w 12192000"/>
              <a:gd name="connsiteY7-128" fmla="*/ 82876 h 5381035"/>
              <a:gd name="connsiteX8-129" fmla="*/ 7259662 w 12192000"/>
              <a:gd name="connsiteY8-130" fmla="*/ 57321 h 5381035"/>
              <a:gd name="connsiteX9-131" fmla="*/ 10803922 w 12192000"/>
              <a:gd name="connsiteY9-132" fmla="*/ 0 h 5381035"/>
              <a:gd name="connsiteX10-133" fmla="*/ 12192000 w 12192000"/>
              <a:gd name="connsiteY10-134" fmla="*/ 0 h 5381035"/>
              <a:gd name="connsiteX11-135" fmla="*/ 12192000 w 12192000"/>
              <a:gd name="connsiteY11-136" fmla="*/ 1322246 h 5381035"/>
              <a:gd name="connsiteX12-137" fmla="*/ 10969953 w 12192000"/>
              <a:gd name="connsiteY12-138" fmla="*/ 120266 h 5381035"/>
              <a:gd name="connsiteX13-139" fmla="*/ 10803922 w 12192000"/>
              <a:gd name="connsiteY13-140" fmla="*/ 0 h 5381035"/>
              <a:gd name="connsiteX14-141" fmla="*/ 26916 w 12192000"/>
              <a:gd name="connsiteY14-142" fmla="*/ 3331235 h 5381035"/>
              <a:gd name="connsiteX15-143" fmla="*/ 2309846 w 12192000"/>
              <a:gd name="connsiteY15-144" fmla="*/ 2073351 h 5381035"/>
              <a:gd name="connsiteX16-145" fmla="*/ 26916 w 12192000"/>
              <a:gd name="connsiteY16-146" fmla="*/ 3331235 h 5381035"/>
              <a:gd name="connsiteX0-147" fmla="*/ 7259662 w 12192000"/>
              <a:gd name="connsiteY0-148" fmla="*/ 57321 h 5381035"/>
              <a:gd name="connsiteX1-149" fmla="*/ 12192000 w 12192000"/>
              <a:gd name="connsiteY1-150" fmla="*/ 3668162 h 5381035"/>
              <a:gd name="connsiteX2-151" fmla="*/ 12192000 w 12192000"/>
              <a:gd name="connsiteY2-152" fmla="*/ 5381035 h 5381035"/>
              <a:gd name="connsiteX3-153" fmla="*/ 0 w 12192000"/>
              <a:gd name="connsiteY3-154" fmla="*/ 5381035 h 5381035"/>
              <a:gd name="connsiteX4-155" fmla="*/ 0 w 12192000"/>
              <a:gd name="connsiteY4-156" fmla="*/ 4393412 h 5381035"/>
              <a:gd name="connsiteX5-157" fmla="*/ 4798 w 12192000"/>
              <a:gd name="connsiteY5-158" fmla="*/ 4668077 h 5381035"/>
              <a:gd name="connsiteX6-159" fmla="*/ 3480102 w 12192000"/>
              <a:gd name="connsiteY6-160" fmla="*/ 3079813 h 5381035"/>
              <a:gd name="connsiteX7-161" fmla="*/ 6789914 w 12192000"/>
              <a:gd name="connsiteY7-162" fmla="*/ 82876 h 5381035"/>
              <a:gd name="connsiteX8-163" fmla="*/ 7259662 w 12192000"/>
              <a:gd name="connsiteY8-164" fmla="*/ 57321 h 5381035"/>
              <a:gd name="connsiteX9-165" fmla="*/ 10803922 w 12192000"/>
              <a:gd name="connsiteY9-166" fmla="*/ 0 h 5381035"/>
              <a:gd name="connsiteX10-167" fmla="*/ 12192000 w 12192000"/>
              <a:gd name="connsiteY10-168" fmla="*/ 0 h 5381035"/>
              <a:gd name="connsiteX11-169" fmla="*/ 12192000 w 12192000"/>
              <a:gd name="connsiteY11-170" fmla="*/ 1322246 h 5381035"/>
              <a:gd name="connsiteX12-171" fmla="*/ 10969953 w 12192000"/>
              <a:gd name="connsiteY12-172" fmla="*/ 120266 h 5381035"/>
              <a:gd name="connsiteX13-173" fmla="*/ 10803922 w 12192000"/>
              <a:gd name="connsiteY13-174" fmla="*/ 0 h 5381035"/>
              <a:gd name="connsiteX0-175" fmla="*/ 7259662 w 12192000"/>
              <a:gd name="connsiteY0-176" fmla="*/ 57321 h 5381035"/>
              <a:gd name="connsiteX1-177" fmla="*/ 12192000 w 12192000"/>
              <a:gd name="connsiteY1-178" fmla="*/ 3668162 h 5381035"/>
              <a:gd name="connsiteX2-179" fmla="*/ 12192000 w 12192000"/>
              <a:gd name="connsiteY2-180" fmla="*/ 5381035 h 5381035"/>
              <a:gd name="connsiteX3-181" fmla="*/ 0 w 12192000"/>
              <a:gd name="connsiteY3-182" fmla="*/ 5381035 h 5381035"/>
              <a:gd name="connsiteX4-183" fmla="*/ 0 w 12192000"/>
              <a:gd name="connsiteY4-184" fmla="*/ 4393412 h 5381035"/>
              <a:gd name="connsiteX5-185" fmla="*/ 4798 w 12192000"/>
              <a:gd name="connsiteY5-186" fmla="*/ 4668077 h 5381035"/>
              <a:gd name="connsiteX6-187" fmla="*/ 3480102 w 12192000"/>
              <a:gd name="connsiteY6-188" fmla="*/ 3079813 h 5381035"/>
              <a:gd name="connsiteX7-189" fmla="*/ 6789914 w 12192000"/>
              <a:gd name="connsiteY7-190" fmla="*/ 82876 h 5381035"/>
              <a:gd name="connsiteX8-191" fmla="*/ 7259662 w 12192000"/>
              <a:gd name="connsiteY8-192" fmla="*/ 57321 h 5381035"/>
              <a:gd name="connsiteX9-193" fmla="*/ 10803922 w 12192000"/>
              <a:gd name="connsiteY9-194" fmla="*/ 0 h 5381035"/>
              <a:gd name="connsiteX10-195" fmla="*/ 12192000 w 12192000"/>
              <a:gd name="connsiteY10-196" fmla="*/ 1322246 h 5381035"/>
              <a:gd name="connsiteX11-197" fmla="*/ 10969953 w 12192000"/>
              <a:gd name="connsiteY11-198" fmla="*/ 120266 h 5381035"/>
              <a:gd name="connsiteX12-199" fmla="*/ 10803922 w 12192000"/>
              <a:gd name="connsiteY12-200" fmla="*/ 0 h 5381035"/>
              <a:gd name="connsiteX0-201" fmla="*/ 7259662 w 12192000"/>
              <a:gd name="connsiteY0-202" fmla="*/ 2583 h 5326297"/>
              <a:gd name="connsiteX1-203" fmla="*/ 12192000 w 12192000"/>
              <a:gd name="connsiteY1-204" fmla="*/ 3613424 h 5326297"/>
              <a:gd name="connsiteX2-205" fmla="*/ 12192000 w 12192000"/>
              <a:gd name="connsiteY2-206" fmla="*/ 5326297 h 5326297"/>
              <a:gd name="connsiteX3-207" fmla="*/ 0 w 12192000"/>
              <a:gd name="connsiteY3-208" fmla="*/ 5326297 h 5326297"/>
              <a:gd name="connsiteX4-209" fmla="*/ 0 w 12192000"/>
              <a:gd name="connsiteY4-210" fmla="*/ 4338674 h 5326297"/>
              <a:gd name="connsiteX5-211" fmla="*/ 4798 w 12192000"/>
              <a:gd name="connsiteY5-212" fmla="*/ 4613339 h 5326297"/>
              <a:gd name="connsiteX6-213" fmla="*/ 3480102 w 12192000"/>
              <a:gd name="connsiteY6-214" fmla="*/ 3025075 h 5326297"/>
              <a:gd name="connsiteX7-215" fmla="*/ 6789914 w 12192000"/>
              <a:gd name="connsiteY7-216" fmla="*/ 28138 h 5326297"/>
              <a:gd name="connsiteX8-217" fmla="*/ 7259662 w 12192000"/>
              <a:gd name="connsiteY8-218" fmla="*/ 2583 h 5326297"/>
              <a:gd name="connsiteX9-219" fmla="*/ 10969953 w 12192000"/>
              <a:gd name="connsiteY9-220" fmla="*/ 65528 h 5326297"/>
              <a:gd name="connsiteX10-221" fmla="*/ 12192000 w 12192000"/>
              <a:gd name="connsiteY10-222" fmla="*/ 1267508 h 5326297"/>
              <a:gd name="connsiteX11-223" fmla="*/ 10969953 w 12192000"/>
              <a:gd name="connsiteY11-224" fmla="*/ 65528 h 5326297"/>
              <a:gd name="connsiteX0-225" fmla="*/ 7259662 w 12192000"/>
              <a:gd name="connsiteY0-226" fmla="*/ 2583 h 5326297"/>
              <a:gd name="connsiteX1-227" fmla="*/ 12192000 w 12192000"/>
              <a:gd name="connsiteY1-228" fmla="*/ 3613424 h 5326297"/>
              <a:gd name="connsiteX2-229" fmla="*/ 12192000 w 12192000"/>
              <a:gd name="connsiteY2-230" fmla="*/ 5326297 h 5326297"/>
              <a:gd name="connsiteX3-231" fmla="*/ 0 w 12192000"/>
              <a:gd name="connsiteY3-232" fmla="*/ 5326297 h 5326297"/>
              <a:gd name="connsiteX4-233" fmla="*/ 0 w 12192000"/>
              <a:gd name="connsiteY4-234" fmla="*/ 4338674 h 5326297"/>
              <a:gd name="connsiteX5-235" fmla="*/ 4798 w 12192000"/>
              <a:gd name="connsiteY5-236" fmla="*/ 4613339 h 5326297"/>
              <a:gd name="connsiteX6-237" fmla="*/ 3480102 w 12192000"/>
              <a:gd name="connsiteY6-238" fmla="*/ 3025075 h 5326297"/>
              <a:gd name="connsiteX7-239" fmla="*/ 6789914 w 12192000"/>
              <a:gd name="connsiteY7-240" fmla="*/ 28138 h 5326297"/>
              <a:gd name="connsiteX8-241" fmla="*/ 7259662 w 12192000"/>
              <a:gd name="connsiteY8-242" fmla="*/ 2583 h 53262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5326297">
                <a:moveTo>
                  <a:pt x="7259662" y="2583"/>
                </a:moveTo>
                <a:cubicBezTo>
                  <a:pt x="9625834" y="111255"/>
                  <a:pt x="12192000" y="3613424"/>
                  <a:pt x="12192000" y="3613424"/>
                </a:cubicBezTo>
                <a:lnTo>
                  <a:pt x="12192000" y="5326297"/>
                </a:lnTo>
                <a:lnTo>
                  <a:pt x="0" y="5326297"/>
                </a:lnTo>
                <a:lnTo>
                  <a:pt x="0" y="4338674"/>
                </a:lnTo>
                <a:cubicBezTo>
                  <a:pt x="1599" y="4430229"/>
                  <a:pt x="3199" y="4521784"/>
                  <a:pt x="4798" y="4613339"/>
                </a:cubicBezTo>
                <a:cubicBezTo>
                  <a:pt x="4798" y="4613339"/>
                  <a:pt x="1766092" y="5316740"/>
                  <a:pt x="3480102" y="3025075"/>
                </a:cubicBezTo>
                <a:cubicBezTo>
                  <a:pt x="5194112" y="732474"/>
                  <a:pt x="5876761" y="174992"/>
                  <a:pt x="6789914" y="28138"/>
                </a:cubicBezTo>
                <a:cubicBezTo>
                  <a:pt x="6945061" y="3175"/>
                  <a:pt x="7101917" y="-4662"/>
                  <a:pt x="7259662" y="2583"/>
                </a:cubicBezTo>
                <a:close/>
              </a:path>
            </a:pathLst>
          </a:custGeom>
          <a:solidFill>
            <a:srgbClr val="FFC000">
              <a:alpha val="20000"/>
            </a:srgbClr>
          </a:solidFill>
          <a:ln>
            <a:noFill/>
          </a:ln>
        </p:spPr>
        <p:txBody>
          <a:bodyPr vert="horz" wrap="square" lIns="91440" tIns="45720" rIns="91440" bIns="45720" numCol="1" anchor="t" anchorCtr="0" compatLnSpc="1">
            <a:noAutofit/>
          </a:bodyPr>
          <a:lstStyle/>
          <a:p>
            <a:endParaRPr lang="zh-CN" altLang="en-US"/>
          </a:p>
        </p:txBody>
      </p:sp>
      <p:sp>
        <p:nvSpPr>
          <p:cNvPr id="13" name="标题 1"/>
          <p:cNvSpPr>
            <a:spLocks noGrp="1"/>
          </p:cNvSpPr>
          <p:nvPr userDrawn="1">
            <p:ph type="ctrTitle" hasCustomPrompt="1"/>
          </p:nvPr>
        </p:nvSpPr>
        <p:spPr>
          <a:xfrm>
            <a:off x="4034971" y="2163199"/>
            <a:ext cx="6536871" cy="2390427"/>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4034971" y="5238353"/>
            <a:ext cx="6536871"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p:ph type="body" sz="quarter" idx="10" hasCustomPrompt="1"/>
          </p:nvPr>
        </p:nvSpPr>
        <p:spPr>
          <a:xfrm>
            <a:off x="4034973" y="4942082"/>
            <a:ext cx="6536871" cy="296271"/>
          </a:xfrm>
        </p:spPr>
        <p:txBody>
          <a:bodyPr vert="horz" anchor="ctr">
            <a:noAutofit/>
          </a:bodyPr>
          <a:lstStyle>
            <a:lvl1pPr marL="0" indent="0" algn="ct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1" name="任意多边形: 形状 10"/>
          <p:cNvSpPr/>
          <p:nvPr userDrawn="1"/>
        </p:nvSpPr>
        <p:spPr bwMode="auto">
          <a:xfrm>
            <a:off x="0" y="543509"/>
            <a:ext cx="12192000" cy="6167761"/>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78000">
                <a:srgbClr val="FFC000"/>
              </a:gs>
              <a:gs pos="11000">
                <a:schemeClr val="accent1"/>
              </a:gs>
            </a:gsLst>
            <a:lin ang="4800000" scaled="0"/>
            <a:tileRect/>
          </a:gradFill>
          <a:ln>
            <a:noFill/>
          </a:ln>
        </p:spPr>
        <p:txBody>
          <a:bodyPr vert="horz" wrap="square" lIns="91440" tIns="45720" rIns="91440" bIns="45720" numCol="1" anchor="t" anchorCtr="0" compatLnSpc="1">
            <a:noAutofit/>
          </a:bodyPr>
          <a:lstStyle/>
          <a:p>
            <a:endParaRPr lang="zh-CN" altLang="en-US" dirty="0">
              <a:gradFill>
                <a:gsLst>
                  <a:gs pos="100000">
                    <a:schemeClr val="accent3"/>
                  </a:gs>
                  <a:gs pos="0">
                    <a:schemeClr val="accent4"/>
                  </a:gs>
                </a:gsLst>
                <a:lin ang="13500000" scaled="1"/>
              </a:gradFill>
            </a:endParaRP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7FE44A0-2E53-457E-9AC0-11D6EE9FA3B5}" type="datetime1">
              <a:rPr lang="zh-CN" altLang="en-US" smtClean="0"/>
              <a:t>2025/4/28</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slideLayout" Target="../slideLayouts/slideLayout3.xml"/><Relationship Id="rId4" Type="http://schemas.openxmlformats.org/officeDocument/2006/relationships/image" Target="../media/image14.w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9.jpeg"/><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图片 2118"/>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ctrTitle"/>
          </p:nvPr>
        </p:nvSpPr>
        <p:spPr>
          <a:xfrm>
            <a:off x="669925" y="1319455"/>
            <a:ext cx="10850563" cy="3136900"/>
          </a:xfrm>
        </p:spPr>
        <p:txBody>
          <a:bodyPr>
            <a:normAutofit/>
          </a:bodyPr>
          <a:lstStyle/>
          <a:p>
            <a:r>
              <a:rPr lang="zh-CN" altLang="en-US" sz="4800" dirty="0"/>
              <a:t>第</a:t>
            </a:r>
            <a:r>
              <a:rPr lang="en-US" altLang="zh-CN" sz="4800" dirty="0"/>
              <a:t>8</a:t>
            </a:r>
            <a:r>
              <a:rPr lang="zh-CN" altLang="en-US" sz="4800" dirty="0"/>
              <a:t>章 文件管理</a:t>
            </a:r>
            <a:endParaRPr lang="zh-CN" altLang="en-US" sz="2000" b="0" dirty="0"/>
          </a:p>
        </p:txBody>
      </p:sp>
      <p:sp>
        <p:nvSpPr>
          <p:cNvPr id="29" name="任意多边形: 形状 28"/>
          <p:cNvSpPr/>
          <p:nvPr/>
        </p:nvSpPr>
        <p:spPr>
          <a:xfrm>
            <a:off x="10968292" y="649047"/>
            <a:ext cx="552196" cy="3896208"/>
          </a:xfrm>
          <a:custGeom>
            <a:avLst/>
            <a:gdLst>
              <a:gd name="connsiteX0" fmla="*/ 438280 w 513703"/>
              <a:gd name="connsiteY0" fmla="*/ 3473760 h 3624606"/>
              <a:gd name="connsiteX1" fmla="*/ 513703 w 513703"/>
              <a:gd name="connsiteY1" fmla="*/ 3549183 h 3624606"/>
              <a:gd name="connsiteX2" fmla="*/ 438280 w 513703"/>
              <a:gd name="connsiteY2" fmla="*/ 3624606 h 3624606"/>
              <a:gd name="connsiteX3" fmla="*/ 362857 w 513703"/>
              <a:gd name="connsiteY3" fmla="*/ 3549183 h 3624606"/>
              <a:gd name="connsiteX4" fmla="*/ 438280 w 513703"/>
              <a:gd name="connsiteY4" fmla="*/ 3473760 h 3624606"/>
              <a:gd name="connsiteX5" fmla="*/ 75423 w 513703"/>
              <a:gd name="connsiteY5" fmla="*/ 3473760 h 3624606"/>
              <a:gd name="connsiteX6" fmla="*/ 150846 w 513703"/>
              <a:gd name="connsiteY6" fmla="*/ 3549183 h 3624606"/>
              <a:gd name="connsiteX7" fmla="*/ 75423 w 513703"/>
              <a:gd name="connsiteY7" fmla="*/ 3624606 h 3624606"/>
              <a:gd name="connsiteX8" fmla="*/ 0 w 513703"/>
              <a:gd name="connsiteY8" fmla="*/ 3549183 h 3624606"/>
              <a:gd name="connsiteX9" fmla="*/ 75423 w 513703"/>
              <a:gd name="connsiteY9" fmla="*/ 3473760 h 3624606"/>
              <a:gd name="connsiteX10" fmla="*/ 438280 w 513703"/>
              <a:gd name="connsiteY10" fmla="*/ 3126882 h 3624606"/>
              <a:gd name="connsiteX11" fmla="*/ 513703 w 513703"/>
              <a:gd name="connsiteY11" fmla="*/ 3202305 h 3624606"/>
              <a:gd name="connsiteX12" fmla="*/ 438280 w 513703"/>
              <a:gd name="connsiteY12" fmla="*/ 3277728 h 3624606"/>
              <a:gd name="connsiteX13" fmla="*/ 362857 w 513703"/>
              <a:gd name="connsiteY13" fmla="*/ 3202305 h 3624606"/>
              <a:gd name="connsiteX14" fmla="*/ 438280 w 513703"/>
              <a:gd name="connsiteY14" fmla="*/ 3126882 h 3624606"/>
              <a:gd name="connsiteX15" fmla="*/ 75423 w 513703"/>
              <a:gd name="connsiteY15" fmla="*/ 3126882 h 3624606"/>
              <a:gd name="connsiteX16" fmla="*/ 150846 w 513703"/>
              <a:gd name="connsiteY16" fmla="*/ 3202305 h 3624606"/>
              <a:gd name="connsiteX17" fmla="*/ 75423 w 513703"/>
              <a:gd name="connsiteY17" fmla="*/ 3277728 h 3624606"/>
              <a:gd name="connsiteX18" fmla="*/ 0 w 513703"/>
              <a:gd name="connsiteY18" fmla="*/ 3202305 h 3624606"/>
              <a:gd name="connsiteX19" fmla="*/ 75423 w 513703"/>
              <a:gd name="connsiteY19" fmla="*/ 3126882 h 3624606"/>
              <a:gd name="connsiteX20" fmla="*/ 438280 w 513703"/>
              <a:gd name="connsiteY20" fmla="*/ 2780004 h 3624606"/>
              <a:gd name="connsiteX21" fmla="*/ 513703 w 513703"/>
              <a:gd name="connsiteY21" fmla="*/ 2855427 h 3624606"/>
              <a:gd name="connsiteX22" fmla="*/ 438280 w 513703"/>
              <a:gd name="connsiteY22" fmla="*/ 2930850 h 3624606"/>
              <a:gd name="connsiteX23" fmla="*/ 362857 w 513703"/>
              <a:gd name="connsiteY23" fmla="*/ 2855427 h 3624606"/>
              <a:gd name="connsiteX24" fmla="*/ 438280 w 513703"/>
              <a:gd name="connsiteY24" fmla="*/ 2780004 h 3624606"/>
              <a:gd name="connsiteX25" fmla="*/ 75423 w 513703"/>
              <a:gd name="connsiteY25" fmla="*/ 2780004 h 3624606"/>
              <a:gd name="connsiteX26" fmla="*/ 150846 w 513703"/>
              <a:gd name="connsiteY26" fmla="*/ 2855427 h 3624606"/>
              <a:gd name="connsiteX27" fmla="*/ 75423 w 513703"/>
              <a:gd name="connsiteY27" fmla="*/ 2930850 h 3624606"/>
              <a:gd name="connsiteX28" fmla="*/ 0 w 513703"/>
              <a:gd name="connsiteY28" fmla="*/ 2855427 h 3624606"/>
              <a:gd name="connsiteX29" fmla="*/ 75423 w 513703"/>
              <a:gd name="connsiteY29" fmla="*/ 2780004 h 3624606"/>
              <a:gd name="connsiteX30" fmla="*/ 438280 w 513703"/>
              <a:gd name="connsiteY30" fmla="*/ 2433126 h 3624606"/>
              <a:gd name="connsiteX31" fmla="*/ 513703 w 513703"/>
              <a:gd name="connsiteY31" fmla="*/ 2508549 h 3624606"/>
              <a:gd name="connsiteX32" fmla="*/ 438280 w 513703"/>
              <a:gd name="connsiteY32" fmla="*/ 2583972 h 3624606"/>
              <a:gd name="connsiteX33" fmla="*/ 362857 w 513703"/>
              <a:gd name="connsiteY33" fmla="*/ 2508549 h 3624606"/>
              <a:gd name="connsiteX34" fmla="*/ 438280 w 513703"/>
              <a:gd name="connsiteY34" fmla="*/ 2433126 h 3624606"/>
              <a:gd name="connsiteX35" fmla="*/ 75423 w 513703"/>
              <a:gd name="connsiteY35" fmla="*/ 2433126 h 3624606"/>
              <a:gd name="connsiteX36" fmla="*/ 150846 w 513703"/>
              <a:gd name="connsiteY36" fmla="*/ 2508549 h 3624606"/>
              <a:gd name="connsiteX37" fmla="*/ 75423 w 513703"/>
              <a:gd name="connsiteY37" fmla="*/ 2583972 h 3624606"/>
              <a:gd name="connsiteX38" fmla="*/ 0 w 513703"/>
              <a:gd name="connsiteY38" fmla="*/ 2508549 h 3624606"/>
              <a:gd name="connsiteX39" fmla="*/ 75423 w 513703"/>
              <a:gd name="connsiteY39" fmla="*/ 2433126 h 3624606"/>
              <a:gd name="connsiteX40" fmla="*/ 438280 w 513703"/>
              <a:gd name="connsiteY40" fmla="*/ 2086248 h 3624606"/>
              <a:gd name="connsiteX41" fmla="*/ 513703 w 513703"/>
              <a:gd name="connsiteY41" fmla="*/ 2161671 h 3624606"/>
              <a:gd name="connsiteX42" fmla="*/ 438280 w 513703"/>
              <a:gd name="connsiteY42" fmla="*/ 2237094 h 3624606"/>
              <a:gd name="connsiteX43" fmla="*/ 362857 w 513703"/>
              <a:gd name="connsiteY43" fmla="*/ 2161671 h 3624606"/>
              <a:gd name="connsiteX44" fmla="*/ 438280 w 513703"/>
              <a:gd name="connsiteY44" fmla="*/ 2086248 h 3624606"/>
              <a:gd name="connsiteX45" fmla="*/ 75423 w 513703"/>
              <a:gd name="connsiteY45" fmla="*/ 2086248 h 3624606"/>
              <a:gd name="connsiteX46" fmla="*/ 150846 w 513703"/>
              <a:gd name="connsiteY46" fmla="*/ 2161671 h 3624606"/>
              <a:gd name="connsiteX47" fmla="*/ 75423 w 513703"/>
              <a:gd name="connsiteY47" fmla="*/ 2237094 h 3624606"/>
              <a:gd name="connsiteX48" fmla="*/ 0 w 513703"/>
              <a:gd name="connsiteY48" fmla="*/ 2161671 h 3624606"/>
              <a:gd name="connsiteX49" fmla="*/ 75423 w 513703"/>
              <a:gd name="connsiteY49" fmla="*/ 2086248 h 3624606"/>
              <a:gd name="connsiteX50" fmla="*/ 438280 w 513703"/>
              <a:gd name="connsiteY50" fmla="*/ 1734390 h 3624606"/>
              <a:gd name="connsiteX51" fmla="*/ 513703 w 513703"/>
              <a:gd name="connsiteY51" fmla="*/ 1809813 h 3624606"/>
              <a:gd name="connsiteX52" fmla="*/ 513200 w 513703"/>
              <a:gd name="connsiteY52" fmla="*/ 1812303 h 3624606"/>
              <a:gd name="connsiteX53" fmla="*/ 513703 w 513703"/>
              <a:gd name="connsiteY53" fmla="*/ 1814793 h 3624606"/>
              <a:gd name="connsiteX54" fmla="*/ 438280 w 513703"/>
              <a:gd name="connsiteY54" fmla="*/ 1890216 h 3624606"/>
              <a:gd name="connsiteX55" fmla="*/ 362857 w 513703"/>
              <a:gd name="connsiteY55" fmla="*/ 1814793 h 3624606"/>
              <a:gd name="connsiteX56" fmla="*/ 363360 w 513703"/>
              <a:gd name="connsiteY56" fmla="*/ 1812303 h 3624606"/>
              <a:gd name="connsiteX57" fmla="*/ 362857 w 513703"/>
              <a:gd name="connsiteY57" fmla="*/ 1809813 h 3624606"/>
              <a:gd name="connsiteX58" fmla="*/ 438280 w 513703"/>
              <a:gd name="connsiteY58" fmla="*/ 1734390 h 3624606"/>
              <a:gd name="connsiteX59" fmla="*/ 75423 w 513703"/>
              <a:gd name="connsiteY59" fmla="*/ 1734390 h 3624606"/>
              <a:gd name="connsiteX60" fmla="*/ 150846 w 513703"/>
              <a:gd name="connsiteY60" fmla="*/ 1809813 h 3624606"/>
              <a:gd name="connsiteX61" fmla="*/ 150343 w 513703"/>
              <a:gd name="connsiteY61" fmla="*/ 1812303 h 3624606"/>
              <a:gd name="connsiteX62" fmla="*/ 150846 w 513703"/>
              <a:gd name="connsiteY62" fmla="*/ 1814793 h 3624606"/>
              <a:gd name="connsiteX63" fmla="*/ 75423 w 513703"/>
              <a:gd name="connsiteY63" fmla="*/ 1890216 h 3624606"/>
              <a:gd name="connsiteX64" fmla="*/ 0 w 513703"/>
              <a:gd name="connsiteY64" fmla="*/ 1814793 h 3624606"/>
              <a:gd name="connsiteX65" fmla="*/ 503 w 513703"/>
              <a:gd name="connsiteY65" fmla="*/ 1812303 h 3624606"/>
              <a:gd name="connsiteX66" fmla="*/ 0 w 513703"/>
              <a:gd name="connsiteY66" fmla="*/ 1809813 h 3624606"/>
              <a:gd name="connsiteX67" fmla="*/ 75423 w 513703"/>
              <a:gd name="connsiteY67" fmla="*/ 1734390 h 3624606"/>
              <a:gd name="connsiteX68" fmla="*/ 438280 w 513703"/>
              <a:gd name="connsiteY68" fmla="*/ 1387512 h 3624606"/>
              <a:gd name="connsiteX69" fmla="*/ 513703 w 513703"/>
              <a:gd name="connsiteY69" fmla="*/ 1462935 h 3624606"/>
              <a:gd name="connsiteX70" fmla="*/ 438280 w 513703"/>
              <a:gd name="connsiteY70" fmla="*/ 1538358 h 3624606"/>
              <a:gd name="connsiteX71" fmla="*/ 362857 w 513703"/>
              <a:gd name="connsiteY71" fmla="*/ 1462935 h 3624606"/>
              <a:gd name="connsiteX72" fmla="*/ 438280 w 513703"/>
              <a:gd name="connsiteY72" fmla="*/ 1387512 h 3624606"/>
              <a:gd name="connsiteX73" fmla="*/ 75423 w 513703"/>
              <a:gd name="connsiteY73" fmla="*/ 1387512 h 3624606"/>
              <a:gd name="connsiteX74" fmla="*/ 150846 w 513703"/>
              <a:gd name="connsiteY74" fmla="*/ 1462935 h 3624606"/>
              <a:gd name="connsiteX75" fmla="*/ 75423 w 513703"/>
              <a:gd name="connsiteY75" fmla="*/ 1538358 h 3624606"/>
              <a:gd name="connsiteX76" fmla="*/ 0 w 513703"/>
              <a:gd name="connsiteY76" fmla="*/ 1462935 h 3624606"/>
              <a:gd name="connsiteX77" fmla="*/ 75423 w 513703"/>
              <a:gd name="connsiteY77" fmla="*/ 1387512 h 3624606"/>
              <a:gd name="connsiteX78" fmla="*/ 75423 w 513703"/>
              <a:gd name="connsiteY78" fmla="*/ 1040634 h 3624606"/>
              <a:gd name="connsiteX79" fmla="*/ 150846 w 513703"/>
              <a:gd name="connsiteY79" fmla="*/ 1116057 h 3624606"/>
              <a:gd name="connsiteX80" fmla="*/ 75423 w 513703"/>
              <a:gd name="connsiteY80" fmla="*/ 1191480 h 3624606"/>
              <a:gd name="connsiteX81" fmla="*/ 0 w 513703"/>
              <a:gd name="connsiteY81" fmla="*/ 1116057 h 3624606"/>
              <a:gd name="connsiteX82" fmla="*/ 75423 w 513703"/>
              <a:gd name="connsiteY82" fmla="*/ 1040634 h 3624606"/>
              <a:gd name="connsiteX83" fmla="*/ 438280 w 513703"/>
              <a:gd name="connsiteY83" fmla="*/ 1040634 h 3624606"/>
              <a:gd name="connsiteX84" fmla="*/ 513703 w 513703"/>
              <a:gd name="connsiteY84" fmla="*/ 1116057 h 3624606"/>
              <a:gd name="connsiteX85" fmla="*/ 438280 w 513703"/>
              <a:gd name="connsiteY85" fmla="*/ 1191480 h 3624606"/>
              <a:gd name="connsiteX86" fmla="*/ 362857 w 513703"/>
              <a:gd name="connsiteY86" fmla="*/ 1116057 h 3624606"/>
              <a:gd name="connsiteX87" fmla="*/ 438280 w 513703"/>
              <a:gd name="connsiteY87" fmla="*/ 1040634 h 3624606"/>
              <a:gd name="connsiteX88" fmla="*/ 438280 w 513703"/>
              <a:gd name="connsiteY88" fmla="*/ 693756 h 3624606"/>
              <a:gd name="connsiteX89" fmla="*/ 513703 w 513703"/>
              <a:gd name="connsiteY89" fmla="*/ 769179 h 3624606"/>
              <a:gd name="connsiteX90" fmla="*/ 438280 w 513703"/>
              <a:gd name="connsiteY90" fmla="*/ 844602 h 3624606"/>
              <a:gd name="connsiteX91" fmla="*/ 362857 w 513703"/>
              <a:gd name="connsiteY91" fmla="*/ 769179 h 3624606"/>
              <a:gd name="connsiteX92" fmla="*/ 438280 w 513703"/>
              <a:gd name="connsiteY92" fmla="*/ 693756 h 3624606"/>
              <a:gd name="connsiteX93" fmla="*/ 75423 w 513703"/>
              <a:gd name="connsiteY93" fmla="*/ 693756 h 3624606"/>
              <a:gd name="connsiteX94" fmla="*/ 150846 w 513703"/>
              <a:gd name="connsiteY94" fmla="*/ 769179 h 3624606"/>
              <a:gd name="connsiteX95" fmla="*/ 75423 w 513703"/>
              <a:gd name="connsiteY95" fmla="*/ 844602 h 3624606"/>
              <a:gd name="connsiteX96" fmla="*/ 0 w 513703"/>
              <a:gd name="connsiteY96" fmla="*/ 769179 h 3624606"/>
              <a:gd name="connsiteX97" fmla="*/ 75423 w 513703"/>
              <a:gd name="connsiteY97" fmla="*/ 693756 h 3624606"/>
              <a:gd name="connsiteX98" fmla="*/ 75423 w 513703"/>
              <a:gd name="connsiteY98" fmla="*/ 346879 h 3624606"/>
              <a:gd name="connsiteX99" fmla="*/ 150846 w 513703"/>
              <a:gd name="connsiteY99" fmla="*/ 422302 h 3624606"/>
              <a:gd name="connsiteX100" fmla="*/ 75423 w 513703"/>
              <a:gd name="connsiteY100" fmla="*/ 497724 h 3624606"/>
              <a:gd name="connsiteX101" fmla="*/ 0 w 513703"/>
              <a:gd name="connsiteY101" fmla="*/ 422302 h 3624606"/>
              <a:gd name="connsiteX102" fmla="*/ 75423 w 513703"/>
              <a:gd name="connsiteY102" fmla="*/ 346879 h 3624606"/>
              <a:gd name="connsiteX103" fmla="*/ 438280 w 513703"/>
              <a:gd name="connsiteY103" fmla="*/ 346878 h 3624606"/>
              <a:gd name="connsiteX104" fmla="*/ 513703 w 513703"/>
              <a:gd name="connsiteY104" fmla="*/ 422301 h 3624606"/>
              <a:gd name="connsiteX105" fmla="*/ 438280 w 513703"/>
              <a:gd name="connsiteY105" fmla="*/ 497724 h 3624606"/>
              <a:gd name="connsiteX106" fmla="*/ 362857 w 513703"/>
              <a:gd name="connsiteY106" fmla="*/ 422301 h 3624606"/>
              <a:gd name="connsiteX107" fmla="*/ 438280 w 513703"/>
              <a:gd name="connsiteY107" fmla="*/ 346878 h 3624606"/>
              <a:gd name="connsiteX108" fmla="*/ 75423 w 513703"/>
              <a:gd name="connsiteY108" fmla="*/ 1 h 3624606"/>
              <a:gd name="connsiteX109" fmla="*/ 150846 w 513703"/>
              <a:gd name="connsiteY109" fmla="*/ 75424 h 3624606"/>
              <a:gd name="connsiteX110" fmla="*/ 75423 w 513703"/>
              <a:gd name="connsiteY110" fmla="*/ 150847 h 3624606"/>
              <a:gd name="connsiteX111" fmla="*/ 0 w 513703"/>
              <a:gd name="connsiteY111" fmla="*/ 75424 h 3624606"/>
              <a:gd name="connsiteX112" fmla="*/ 75423 w 513703"/>
              <a:gd name="connsiteY112" fmla="*/ 1 h 3624606"/>
              <a:gd name="connsiteX113" fmla="*/ 438280 w 513703"/>
              <a:gd name="connsiteY113" fmla="*/ 0 h 3624606"/>
              <a:gd name="connsiteX114" fmla="*/ 513703 w 513703"/>
              <a:gd name="connsiteY114" fmla="*/ 75424 h 3624606"/>
              <a:gd name="connsiteX115" fmla="*/ 438280 w 513703"/>
              <a:gd name="connsiteY115" fmla="*/ 150847 h 3624606"/>
              <a:gd name="connsiteX116" fmla="*/ 362857 w 513703"/>
              <a:gd name="connsiteY116" fmla="*/ 75424 h 3624606"/>
              <a:gd name="connsiteX117" fmla="*/ 438280 w 513703"/>
              <a:gd name="connsiteY117" fmla="*/ 0 h 362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13703" h="3624606">
                <a:moveTo>
                  <a:pt x="438280" y="3473760"/>
                </a:moveTo>
                <a:cubicBezTo>
                  <a:pt x="479935" y="3473760"/>
                  <a:pt x="513703" y="3507528"/>
                  <a:pt x="513703" y="3549183"/>
                </a:cubicBezTo>
                <a:cubicBezTo>
                  <a:pt x="513703" y="3590838"/>
                  <a:pt x="479935" y="3624606"/>
                  <a:pt x="438280" y="3624606"/>
                </a:cubicBezTo>
                <a:cubicBezTo>
                  <a:pt x="396625" y="3624606"/>
                  <a:pt x="362857" y="3590838"/>
                  <a:pt x="362857" y="3549183"/>
                </a:cubicBezTo>
                <a:cubicBezTo>
                  <a:pt x="362857" y="3507528"/>
                  <a:pt x="396625" y="3473760"/>
                  <a:pt x="438280" y="3473760"/>
                </a:cubicBezTo>
                <a:close/>
                <a:moveTo>
                  <a:pt x="75423" y="3473760"/>
                </a:moveTo>
                <a:cubicBezTo>
                  <a:pt x="117078" y="3473760"/>
                  <a:pt x="150846" y="3507528"/>
                  <a:pt x="150846" y="3549183"/>
                </a:cubicBezTo>
                <a:cubicBezTo>
                  <a:pt x="150846" y="3590838"/>
                  <a:pt x="117078" y="3624606"/>
                  <a:pt x="75423" y="3624606"/>
                </a:cubicBezTo>
                <a:cubicBezTo>
                  <a:pt x="33768" y="3624606"/>
                  <a:pt x="0" y="3590838"/>
                  <a:pt x="0" y="3549183"/>
                </a:cubicBezTo>
                <a:cubicBezTo>
                  <a:pt x="0" y="3507528"/>
                  <a:pt x="33768" y="3473760"/>
                  <a:pt x="75423" y="3473760"/>
                </a:cubicBezTo>
                <a:close/>
                <a:moveTo>
                  <a:pt x="438280" y="3126882"/>
                </a:moveTo>
                <a:cubicBezTo>
                  <a:pt x="479935" y="3126882"/>
                  <a:pt x="513703" y="3160650"/>
                  <a:pt x="513703" y="3202305"/>
                </a:cubicBezTo>
                <a:cubicBezTo>
                  <a:pt x="513703" y="3243960"/>
                  <a:pt x="479935" y="3277728"/>
                  <a:pt x="438280" y="3277728"/>
                </a:cubicBezTo>
                <a:cubicBezTo>
                  <a:pt x="396625" y="3277728"/>
                  <a:pt x="362857" y="3243960"/>
                  <a:pt x="362857" y="3202305"/>
                </a:cubicBezTo>
                <a:cubicBezTo>
                  <a:pt x="362857" y="3160650"/>
                  <a:pt x="396625" y="3126882"/>
                  <a:pt x="438280" y="3126882"/>
                </a:cubicBezTo>
                <a:close/>
                <a:moveTo>
                  <a:pt x="75423" y="3126882"/>
                </a:moveTo>
                <a:cubicBezTo>
                  <a:pt x="117078" y="3126882"/>
                  <a:pt x="150846" y="3160650"/>
                  <a:pt x="150846" y="3202305"/>
                </a:cubicBezTo>
                <a:cubicBezTo>
                  <a:pt x="150846" y="3243960"/>
                  <a:pt x="117078" y="3277728"/>
                  <a:pt x="75423" y="3277728"/>
                </a:cubicBezTo>
                <a:cubicBezTo>
                  <a:pt x="33768" y="3277728"/>
                  <a:pt x="0" y="3243960"/>
                  <a:pt x="0" y="3202305"/>
                </a:cubicBezTo>
                <a:cubicBezTo>
                  <a:pt x="0" y="3160650"/>
                  <a:pt x="33768" y="3126882"/>
                  <a:pt x="75423" y="3126882"/>
                </a:cubicBezTo>
                <a:close/>
                <a:moveTo>
                  <a:pt x="438280" y="2780004"/>
                </a:moveTo>
                <a:cubicBezTo>
                  <a:pt x="479935" y="2780004"/>
                  <a:pt x="513703" y="2813772"/>
                  <a:pt x="513703" y="2855427"/>
                </a:cubicBezTo>
                <a:cubicBezTo>
                  <a:pt x="513703" y="2897082"/>
                  <a:pt x="479935" y="2930850"/>
                  <a:pt x="438280" y="2930850"/>
                </a:cubicBezTo>
                <a:cubicBezTo>
                  <a:pt x="396625" y="2930850"/>
                  <a:pt x="362857" y="2897082"/>
                  <a:pt x="362857" y="2855427"/>
                </a:cubicBezTo>
                <a:cubicBezTo>
                  <a:pt x="362857" y="2813772"/>
                  <a:pt x="396625" y="2780004"/>
                  <a:pt x="438280" y="2780004"/>
                </a:cubicBezTo>
                <a:close/>
                <a:moveTo>
                  <a:pt x="75423" y="2780004"/>
                </a:moveTo>
                <a:cubicBezTo>
                  <a:pt x="117078" y="2780004"/>
                  <a:pt x="150846" y="2813772"/>
                  <a:pt x="150846" y="2855427"/>
                </a:cubicBezTo>
                <a:cubicBezTo>
                  <a:pt x="150846" y="2897082"/>
                  <a:pt x="117078" y="2930850"/>
                  <a:pt x="75423" y="2930850"/>
                </a:cubicBezTo>
                <a:cubicBezTo>
                  <a:pt x="33768" y="2930850"/>
                  <a:pt x="0" y="2897082"/>
                  <a:pt x="0" y="2855427"/>
                </a:cubicBezTo>
                <a:cubicBezTo>
                  <a:pt x="0" y="2813772"/>
                  <a:pt x="33768" y="2780004"/>
                  <a:pt x="75423" y="2780004"/>
                </a:cubicBezTo>
                <a:close/>
                <a:moveTo>
                  <a:pt x="438280" y="2433126"/>
                </a:moveTo>
                <a:cubicBezTo>
                  <a:pt x="479935" y="2433126"/>
                  <a:pt x="513703" y="2466894"/>
                  <a:pt x="513703" y="2508549"/>
                </a:cubicBezTo>
                <a:cubicBezTo>
                  <a:pt x="513703" y="2550204"/>
                  <a:pt x="479935" y="2583972"/>
                  <a:pt x="438280" y="2583972"/>
                </a:cubicBezTo>
                <a:cubicBezTo>
                  <a:pt x="396625" y="2583972"/>
                  <a:pt x="362857" y="2550204"/>
                  <a:pt x="362857" y="2508549"/>
                </a:cubicBezTo>
                <a:cubicBezTo>
                  <a:pt x="362857" y="2466894"/>
                  <a:pt x="396625" y="2433126"/>
                  <a:pt x="438280" y="2433126"/>
                </a:cubicBezTo>
                <a:close/>
                <a:moveTo>
                  <a:pt x="75423" y="2433126"/>
                </a:moveTo>
                <a:cubicBezTo>
                  <a:pt x="117078" y="2433126"/>
                  <a:pt x="150846" y="2466894"/>
                  <a:pt x="150846" y="2508549"/>
                </a:cubicBezTo>
                <a:cubicBezTo>
                  <a:pt x="150846" y="2550204"/>
                  <a:pt x="117078" y="2583972"/>
                  <a:pt x="75423" y="2583972"/>
                </a:cubicBezTo>
                <a:cubicBezTo>
                  <a:pt x="33768" y="2583972"/>
                  <a:pt x="0" y="2550204"/>
                  <a:pt x="0" y="2508549"/>
                </a:cubicBezTo>
                <a:cubicBezTo>
                  <a:pt x="0" y="2466894"/>
                  <a:pt x="33768" y="2433126"/>
                  <a:pt x="75423" y="2433126"/>
                </a:cubicBezTo>
                <a:close/>
                <a:moveTo>
                  <a:pt x="438280" y="2086248"/>
                </a:moveTo>
                <a:cubicBezTo>
                  <a:pt x="479935" y="2086248"/>
                  <a:pt x="513703" y="2120016"/>
                  <a:pt x="513703" y="2161671"/>
                </a:cubicBezTo>
                <a:cubicBezTo>
                  <a:pt x="513703" y="2203326"/>
                  <a:pt x="479935" y="2237094"/>
                  <a:pt x="438280" y="2237094"/>
                </a:cubicBezTo>
                <a:cubicBezTo>
                  <a:pt x="396625" y="2237094"/>
                  <a:pt x="362857" y="2203326"/>
                  <a:pt x="362857" y="2161671"/>
                </a:cubicBezTo>
                <a:cubicBezTo>
                  <a:pt x="362857" y="2120016"/>
                  <a:pt x="396625" y="2086248"/>
                  <a:pt x="438280" y="2086248"/>
                </a:cubicBezTo>
                <a:close/>
                <a:moveTo>
                  <a:pt x="75423" y="2086248"/>
                </a:moveTo>
                <a:cubicBezTo>
                  <a:pt x="117078" y="2086248"/>
                  <a:pt x="150846" y="2120016"/>
                  <a:pt x="150846" y="2161671"/>
                </a:cubicBezTo>
                <a:cubicBezTo>
                  <a:pt x="150846" y="2203326"/>
                  <a:pt x="117078" y="2237094"/>
                  <a:pt x="75423" y="2237094"/>
                </a:cubicBezTo>
                <a:cubicBezTo>
                  <a:pt x="33768" y="2237094"/>
                  <a:pt x="0" y="2203326"/>
                  <a:pt x="0" y="2161671"/>
                </a:cubicBezTo>
                <a:cubicBezTo>
                  <a:pt x="0" y="2120016"/>
                  <a:pt x="33768" y="2086248"/>
                  <a:pt x="75423" y="2086248"/>
                </a:cubicBezTo>
                <a:close/>
                <a:moveTo>
                  <a:pt x="438280" y="1734390"/>
                </a:moveTo>
                <a:cubicBezTo>
                  <a:pt x="479935" y="1734390"/>
                  <a:pt x="513703" y="1768158"/>
                  <a:pt x="513703" y="1809813"/>
                </a:cubicBezTo>
                <a:lnTo>
                  <a:pt x="513200" y="1812303"/>
                </a:lnTo>
                <a:lnTo>
                  <a:pt x="513703" y="1814793"/>
                </a:lnTo>
                <a:cubicBezTo>
                  <a:pt x="513703" y="1856448"/>
                  <a:pt x="479935" y="1890216"/>
                  <a:pt x="438280" y="1890216"/>
                </a:cubicBezTo>
                <a:cubicBezTo>
                  <a:pt x="396625" y="1890216"/>
                  <a:pt x="362857" y="1856448"/>
                  <a:pt x="362857" y="1814793"/>
                </a:cubicBezTo>
                <a:lnTo>
                  <a:pt x="363360" y="1812303"/>
                </a:lnTo>
                <a:lnTo>
                  <a:pt x="362857" y="1809813"/>
                </a:lnTo>
                <a:cubicBezTo>
                  <a:pt x="362857" y="1768158"/>
                  <a:pt x="396625" y="1734390"/>
                  <a:pt x="438280" y="1734390"/>
                </a:cubicBezTo>
                <a:close/>
                <a:moveTo>
                  <a:pt x="75423" y="1734390"/>
                </a:moveTo>
                <a:cubicBezTo>
                  <a:pt x="117078" y="1734390"/>
                  <a:pt x="150846" y="1768158"/>
                  <a:pt x="150846" y="1809813"/>
                </a:cubicBezTo>
                <a:lnTo>
                  <a:pt x="150343" y="1812303"/>
                </a:lnTo>
                <a:lnTo>
                  <a:pt x="150846" y="1814793"/>
                </a:lnTo>
                <a:cubicBezTo>
                  <a:pt x="150846" y="1856448"/>
                  <a:pt x="117078" y="1890216"/>
                  <a:pt x="75423" y="1890216"/>
                </a:cubicBezTo>
                <a:cubicBezTo>
                  <a:pt x="33768" y="1890216"/>
                  <a:pt x="0" y="1856448"/>
                  <a:pt x="0" y="1814793"/>
                </a:cubicBezTo>
                <a:lnTo>
                  <a:pt x="503" y="1812303"/>
                </a:lnTo>
                <a:lnTo>
                  <a:pt x="0" y="1809813"/>
                </a:lnTo>
                <a:cubicBezTo>
                  <a:pt x="0" y="1768158"/>
                  <a:pt x="33768" y="1734390"/>
                  <a:pt x="75423" y="1734390"/>
                </a:cubicBezTo>
                <a:close/>
                <a:moveTo>
                  <a:pt x="438280" y="1387512"/>
                </a:moveTo>
                <a:cubicBezTo>
                  <a:pt x="479935" y="1387512"/>
                  <a:pt x="513703" y="1421280"/>
                  <a:pt x="513703" y="1462935"/>
                </a:cubicBezTo>
                <a:cubicBezTo>
                  <a:pt x="513703" y="1504590"/>
                  <a:pt x="479935" y="1538358"/>
                  <a:pt x="438280" y="1538358"/>
                </a:cubicBezTo>
                <a:cubicBezTo>
                  <a:pt x="396625" y="1538358"/>
                  <a:pt x="362857" y="1504590"/>
                  <a:pt x="362857" y="1462935"/>
                </a:cubicBezTo>
                <a:cubicBezTo>
                  <a:pt x="362857" y="1421280"/>
                  <a:pt x="396625" y="1387512"/>
                  <a:pt x="438280" y="1387512"/>
                </a:cubicBezTo>
                <a:close/>
                <a:moveTo>
                  <a:pt x="75423" y="1387512"/>
                </a:moveTo>
                <a:cubicBezTo>
                  <a:pt x="117078" y="1387512"/>
                  <a:pt x="150846" y="1421280"/>
                  <a:pt x="150846" y="1462935"/>
                </a:cubicBezTo>
                <a:cubicBezTo>
                  <a:pt x="150846" y="1504590"/>
                  <a:pt x="117078" y="1538358"/>
                  <a:pt x="75423" y="1538358"/>
                </a:cubicBezTo>
                <a:cubicBezTo>
                  <a:pt x="33768" y="1538358"/>
                  <a:pt x="0" y="1504590"/>
                  <a:pt x="0" y="1462935"/>
                </a:cubicBezTo>
                <a:cubicBezTo>
                  <a:pt x="0" y="1421280"/>
                  <a:pt x="33768" y="1387512"/>
                  <a:pt x="75423" y="1387512"/>
                </a:cubicBezTo>
                <a:close/>
                <a:moveTo>
                  <a:pt x="75423" y="1040634"/>
                </a:moveTo>
                <a:cubicBezTo>
                  <a:pt x="117078" y="1040634"/>
                  <a:pt x="150846" y="1074403"/>
                  <a:pt x="150846" y="1116057"/>
                </a:cubicBezTo>
                <a:cubicBezTo>
                  <a:pt x="150846" y="1157713"/>
                  <a:pt x="117078" y="1191480"/>
                  <a:pt x="75423" y="1191480"/>
                </a:cubicBezTo>
                <a:cubicBezTo>
                  <a:pt x="33768" y="1191480"/>
                  <a:pt x="0" y="1157713"/>
                  <a:pt x="0" y="1116057"/>
                </a:cubicBezTo>
                <a:cubicBezTo>
                  <a:pt x="0" y="1074403"/>
                  <a:pt x="33768" y="1040634"/>
                  <a:pt x="75423" y="1040634"/>
                </a:cubicBezTo>
                <a:close/>
                <a:moveTo>
                  <a:pt x="438280" y="1040634"/>
                </a:moveTo>
                <a:cubicBezTo>
                  <a:pt x="479935" y="1040634"/>
                  <a:pt x="513703" y="1074402"/>
                  <a:pt x="513703" y="1116057"/>
                </a:cubicBezTo>
                <a:cubicBezTo>
                  <a:pt x="513703" y="1157712"/>
                  <a:pt x="479935" y="1191480"/>
                  <a:pt x="438280" y="1191480"/>
                </a:cubicBezTo>
                <a:cubicBezTo>
                  <a:pt x="396625" y="1191480"/>
                  <a:pt x="362857" y="1157712"/>
                  <a:pt x="362857" y="1116057"/>
                </a:cubicBezTo>
                <a:cubicBezTo>
                  <a:pt x="362857" y="1074402"/>
                  <a:pt x="396625" y="1040634"/>
                  <a:pt x="438280" y="1040634"/>
                </a:cubicBezTo>
                <a:close/>
                <a:moveTo>
                  <a:pt x="438280" y="693756"/>
                </a:moveTo>
                <a:cubicBezTo>
                  <a:pt x="479935" y="693756"/>
                  <a:pt x="513703" y="727524"/>
                  <a:pt x="513703" y="769179"/>
                </a:cubicBezTo>
                <a:cubicBezTo>
                  <a:pt x="513703" y="810834"/>
                  <a:pt x="479935" y="844602"/>
                  <a:pt x="438280" y="844602"/>
                </a:cubicBezTo>
                <a:cubicBezTo>
                  <a:pt x="396625" y="844602"/>
                  <a:pt x="362857" y="810834"/>
                  <a:pt x="362857" y="769179"/>
                </a:cubicBezTo>
                <a:cubicBezTo>
                  <a:pt x="362857" y="727524"/>
                  <a:pt x="396625" y="693756"/>
                  <a:pt x="438280" y="693756"/>
                </a:cubicBezTo>
                <a:close/>
                <a:moveTo>
                  <a:pt x="75423" y="693756"/>
                </a:moveTo>
                <a:cubicBezTo>
                  <a:pt x="117078" y="693756"/>
                  <a:pt x="150846" y="727525"/>
                  <a:pt x="150846" y="769179"/>
                </a:cubicBezTo>
                <a:cubicBezTo>
                  <a:pt x="150846" y="810834"/>
                  <a:pt x="117078" y="844602"/>
                  <a:pt x="75423" y="844602"/>
                </a:cubicBezTo>
                <a:cubicBezTo>
                  <a:pt x="33768" y="844602"/>
                  <a:pt x="0" y="810834"/>
                  <a:pt x="0" y="769179"/>
                </a:cubicBezTo>
                <a:cubicBezTo>
                  <a:pt x="0" y="727525"/>
                  <a:pt x="33768" y="693756"/>
                  <a:pt x="75423" y="693756"/>
                </a:cubicBezTo>
                <a:close/>
                <a:moveTo>
                  <a:pt x="75423" y="346879"/>
                </a:moveTo>
                <a:cubicBezTo>
                  <a:pt x="117078" y="346879"/>
                  <a:pt x="150846" y="380647"/>
                  <a:pt x="150846" y="422302"/>
                </a:cubicBezTo>
                <a:cubicBezTo>
                  <a:pt x="150846" y="463957"/>
                  <a:pt x="117078" y="497724"/>
                  <a:pt x="75423" y="497724"/>
                </a:cubicBezTo>
                <a:cubicBezTo>
                  <a:pt x="33768" y="497724"/>
                  <a:pt x="0" y="463957"/>
                  <a:pt x="0" y="422302"/>
                </a:cubicBezTo>
                <a:cubicBezTo>
                  <a:pt x="0" y="380647"/>
                  <a:pt x="33768" y="346879"/>
                  <a:pt x="75423" y="346879"/>
                </a:cubicBezTo>
                <a:close/>
                <a:moveTo>
                  <a:pt x="438280" y="346878"/>
                </a:moveTo>
                <a:cubicBezTo>
                  <a:pt x="479935" y="346878"/>
                  <a:pt x="513703" y="380646"/>
                  <a:pt x="513703" y="422301"/>
                </a:cubicBezTo>
                <a:cubicBezTo>
                  <a:pt x="513703" y="463956"/>
                  <a:pt x="479935" y="497724"/>
                  <a:pt x="438280" y="497724"/>
                </a:cubicBezTo>
                <a:cubicBezTo>
                  <a:pt x="396625" y="497724"/>
                  <a:pt x="362857" y="463956"/>
                  <a:pt x="362857" y="422301"/>
                </a:cubicBezTo>
                <a:cubicBezTo>
                  <a:pt x="362857" y="380646"/>
                  <a:pt x="396625" y="346878"/>
                  <a:pt x="438280" y="346878"/>
                </a:cubicBezTo>
                <a:close/>
                <a:moveTo>
                  <a:pt x="75423" y="1"/>
                </a:moveTo>
                <a:cubicBezTo>
                  <a:pt x="117078" y="1"/>
                  <a:pt x="150846" y="33769"/>
                  <a:pt x="150846" y="75424"/>
                </a:cubicBezTo>
                <a:cubicBezTo>
                  <a:pt x="150846" y="117079"/>
                  <a:pt x="117078" y="150847"/>
                  <a:pt x="75423" y="150847"/>
                </a:cubicBezTo>
                <a:cubicBezTo>
                  <a:pt x="33768" y="150847"/>
                  <a:pt x="0" y="117079"/>
                  <a:pt x="0" y="75424"/>
                </a:cubicBezTo>
                <a:cubicBezTo>
                  <a:pt x="0" y="33769"/>
                  <a:pt x="33768" y="1"/>
                  <a:pt x="75423" y="1"/>
                </a:cubicBezTo>
                <a:close/>
                <a:moveTo>
                  <a:pt x="438280" y="0"/>
                </a:moveTo>
                <a:cubicBezTo>
                  <a:pt x="479935" y="0"/>
                  <a:pt x="513703" y="33769"/>
                  <a:pt x="513703" y="75424"/>
                </a:cubicBezTo>
                <a:cubicBezTo>
                  <a:pt x="513703" y="117079"/>
                  <a:pt x="479935" y="150847"/>
                  <a:pt x="438280" y="150847"/>
                </a:cubicBezTo>
                <a:cubicBezTo>
                  <a:pt x="396625" y="150847"/>
                  <a:pt x="362857" y="117079"/>
                  <a:pt x="362857" y="75424"/>
                </a:cubicBezTo>
                <a:cubicBezTo>
                  <a:pt x="362857" y="33769"/>
                  <a:pt x="396625" y="0"/>
                  <a:pt x="438280" y="0"/>
                </a:cubicBezTo>
                <a:close/>
              </a:path>
            </a:pathLst>
          </a:custGeom>
          <a:gradFill>
            <a:gsLst>
              <a:gs pos="74000">
                <a:schemeClr val="accent2">
                  <a:alpha val="70000"/>
                </a:schemeClr>
              </a:gs>
              <a:gs pos="0">
                <a:schemeClr val="accent4">
                  <a:alpha val="7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611186" y="488949"/>
            <a:ext cx="631826" cy="631826"/>
          </a:xfrm>
          <a:prstGeom prst="rect">
            <a:avLst/>
          </a:prstGeom>
        </p:spPr>
      </p:pic>
      <p:sp>
        <p:nvSpPr>
          <p:cNvPr id="11" name="矩形 10"/>
          <p:cNvSpPr/>
          <p:nvPr/>
        </p:nvSpPr>
        <p:spPr>
          <a:xfrm>
            <a:off x="1243012" y="589418"/>
            <a:ext cx="4698723" cy="430887"/>
          </a:xfrm>
          <a:prstGeom prst="rect">
            <a:avLst/>
          </a:prstGeom>
        </p:spPr>
        <p:txBody>
          <a:bodyPr wrap="none">
            <a:spAutoFit/>
          </a:bodyPr>
          <a:lstStyle/>
          <a:p>
            <a:pPr algn="ctr"/>
            <a:r>
              <a:rPr lang="zh-CN" altLang="en-US" sz="2200" dirty="0">
                <a:solidFill>
                  <a:schemeClr val="bg1"/>
                </a:solidFill>
                <a:sym typeface="+mn-ea"/>
              </a:rPr>
              <a:t>经典教材《计算机操作系统》</a:t>
            </a:r>
            <a:r>
              <a:rPr lang="zh-CN" altLang="en-US" sz="2200" b="1" dirty="0">
                <a:solidFill>
                  <a:schemeClr val="accent2"/>
                </a:solidFill>
                <a:sym typeface="+mn-ea"/>
              </a:rPr>
              <a:t>最新版</a:t>
            </a:r>
            <a:endParaRPr lang="zh-CN" altLang="en-US" sz="2200" b="1" dirty="0">
              <a:solidFill>
                <a:schemeClr val="accent2"/>
              </a:solidFill>
            </a:endParaRPr>
          </a:p>
        </p:txBody>
      </p:sp>
      <p:sp>
        <p:nvSpPr>
          <p:cNvPr id="17" name="矩形: 圆角 21"/>
          <p:cNvSpPr/>
          <p:nvPr/>
        </p:nvSpPr>
        <p:spPr>
          <a:xfrm>
            <a:off x="800099" y="4579447"/>
            <a:ext cx="4235540" cy="45927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主讲教师：李玮玮</a:t>
            </a:r>
            <a:endParaRPr lang="en-US" altLang="zh-CN" b="1" dirty="0">
              <a:solidFill>
                <a:schemeClr val="tx1"/>
              </a:solidFill>
            </a:endParaRPr>
          </a:p>
        </p:txBody>
      </p:sp>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9684121" y="5993053"/>
            <a:ext cx="2074491" cy="431799"/>
          </a:xfrm>
          <a:prstGeom prst="rect">
            <a:avLst/>
          </a:prstGeom>
        </p:spPr>
      </p:pic>
      <p:pic>
        <p:nvPicPr>
          <p:cNvPr id="14" name="图片 13"/>
          <p:cNvPicPr>
            <a:picLocks noChangeAspect="1"/>
          </p:cNvPicPr>
          <p:nvPr/>
        </p:nvPicPr>
        <p:blipFill>
          <a:blip r:embed="rId8"/>
          <a:stretch>
            <a:fillRect/>
          </a:stretch>
        </p:blipFill>
        <p:spPr>
          <a:xfrm>
            <a:off x="7055100" y="844791"/>
            <a:ext cx="3007096" cy="42615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8.1.3 </a:t>
            </a:r>
            <a:r>
              <a:rPr lang="zh-CN" altLang="en-US" sz="2800" b="1" dirty="0">
                <a:solidFill>
                  <a:schemeClr val="bg1"/>
                </a:solidFill>
              </a:rPr>
              <a:t>文件系统的层次结构</a:t>
            </a:r>
          </a:p>
        </p:txBody>
      </p:sp>
      <p:sp>
        <p:nvSpPr>
          <p:cNvPr id="220" name="íšḻîḋè"/>
          <p:cNvSpPr/>
          <p:nvPr/>
        </p:nvSpPr>
        <p:spPr>
          <a:xfrm>
            <a:off x="1858926" y="3483212"/>
            <a:ext cx="4012471" cy="523971"/>
          </a:xfrm>
          <a:prstGeom prst="rect">
            <a:avLst/>
          </a:prstGeom>
          <a:noFill/>
          <a:ln>
            <a:noFill/>
          </a:ln>
        </p:spPr>
        <p:txBody>
          <a:bodyPr wrap="square" lIns="91440" tIns="45720" rIns="91440" bIns="45720" anchor="t" anchorCtr="0">
            <a:normAutofit/>
          </a:bodyPr>
          <a:lstStyle/>
          <a:p>
            <a:pPr marL="342900" indent="-342900">
              <a:lnSpc>
                <a:spcPct val="120000"/>
              </a:lnSpc>
              <a:buClr>
                <a:srgbClr val="FF0000"/>
              </a:buClr>
              <a:buFont typeface="Wingdings" panose="05000000000000000000" pitchFamily="2" charset="2"/>
              <a:buChar char="Ø"/>
            </a:pPr>
            <a:r>
              <a:rPr lang="zh-CN" altLang="en-US" sz="2400" dirty="0"/>
              <a:t>文件管理系统的核心部分</a:t>
            </a:r>
          </a:p>
        </p:txBody>
      </p:sp>
      <p:sp>
        <p:nvSpPr>
          <p:cNvPr id="221" name="i$lîďê"/>
          <p:cNvSpPr/>
          <p:nvPr/>
        </p:nvSpPr>
        <p:spPr>
          <a:xfrm>
            <a:off x="1858927" y="3042764"/>
            <a:ext cx="4980137" cy="392877"/>
          </a:xfrm>
          <a:prstGeom prst="rect">
            <a:avLst/>
          </a:prstGeom>
          <a:noFill/>
          <a:ln>
            <a:noFill/>
          </a:ln>
        </p:spPr>
        <p:txBody>
          <a:bodyPr wrap="square" lIns="91440" tIns="45720" rIns="91440" bIns="45720" anchor="ctr" anchorCtr="0">
            <a:noAutofit/>
          </a:bodyPr>
          <a:lstStyle/>
          <a:p>
            <a:r>
              <a:rPr lang="zh-CN" altLang="en-US" sz="2400" dirty="0"/>
              <a:t>对对象操纵和管理的软件集合</a:t>
            </a:r>
          </a:p>
        </p:txBody>
      </p:sp>
      <p:sp>
        <p:nvSpPr>
          <p:cNvPr id="222" name="î$ļíḋè"/>
          <p:cNvSpPr/>
          <p:nvPr/>
        </p:nvSpPr>
        <p:spPr>
          <a:xfrm>
            <a:off x="1925810" y="4765340"/>
            <a:ext cx="2257252" cy="925615"/>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400" dirty="0">
                <a:solidFill>
                  <a:srgbClr val="FF0000"/>
                </a:solidFill>
              </a:rPr>
              <a:t>命令接口</a:t>
            </a:r>
          </a:p>
          <a:p>
            <a:pPr marL="342900" indent="-342900">
              <a:lnSpc>
                <a:spcPct val="120000"/>
              </a:lnSpc>
              <a:buClr>
                <a:srgbClr val="FF0000"/>
              </a:buClr>
              <a:buFont typeface="Wingdings" panose="05000000000000000000" pitchFamily="2" charset="2"/>
              <a:buChar char="Ø"/>
            </a:pPr>
            <a:r>
              <a:rPr lang="zh-CN" altLang="en-US" sz="2400" dirty="0">
                <a:solidFill>
                  <a:srgbClr val="FF0000"/>
                </a:solidFill>
              </a:rPr>
              <a:t>程序接口</a:t>
            </a:r>
          </a:p>
        </p:txBody>
      </p:sp>
      <p:sp>
        <p:nvSpPr>
          <p:cNvPr id="223" name="ïṧḷïḋè"/>
          <p:cNvSpPr/>
          <p:nvPr/>
        </p:nvSpPr>
        <p:spPr>
          <a:xfrm>
            <a:off x="1858925" y="4284840"/>
            <a:ext cx="3696051" cy="415102"/>
          </a:xfrm>
          <a:prstGeom prst="rect">
            <a:avLst/>
          </a:prstGeom>
          <a:noFill/>
          <a:ln>
            <a:noFill/>
          </a:ln>
        </p:spPr>
        <p:txBody>
          <a:bodyPr wrap="square" lIns="91440" tIns="45720" rIns="91440" bIns="45720" anchor="ctr" anchorCtr="0">
            <a:noAutofit/>
          </a:bodyPr>
          <a:lstStyle/>
          <a:p>
            <a:r>
              <a:rPr lang="zh-CN" altLang="en-US" sz="2400" dirty="0"/>
              <a:t>文件系统的接口</a:t>
            </a:r>
          </a:p>
        </p:txBody>
      </p:sp>
      <p:sp>
        <p:nvSpPr>
          <p:cNvPr id="224" name="îs1iďé"/>
          <p:cNvSpPr/>
          <p:nvPr/>
        </p:nvSpPr>
        <p:spPr>
          <a:xfrm>
            <a:off x="1858926" y="2127227"/>
            <a:ext cx="6489263" cy="523971"/>
          </a:xfrm>
          <a:prstGeom prst="rect">
            <a:avLst/>
          </a:prstGeom>
          <a:noFill/>
          <a:ln>
            <a:noFill/>
          </a:ln>
        </p:spPr>
        <p:txBody>
          <a:bodyPr wrap="square" lIns="91440" tIns="45720" rIns="91440" bIns="45720" anchor="t" anchorCtr="0">
            <a:normAutofit/>
          </a:bodyPr>
          <a:lstStyle/>
          <a:p>
            <a:pPr marL="342900" indent="-342900">
              <a:lnSpc>
                <a:spcPct val="120000"/>
              </a:lnSpc>
              <a:buClr>
                <a:srgbClr val="FF0000"/>
              </a:buClr>
              <a:buFont typeface="Wingdings" panose="05000000000000000000" pitchFamily="2" charset="2"/>
              <a:buChar char="Ø"/>
            </a:pPr>
            <a:r>
              <a:rPr lang="zh-CN" altLang="en-US" sz="2400" dirty="0">
                <a:solidFill>
                  <a:srgbClr val="FF0000"/>
                </a:solidFill>
              </a:rPr>
              <a:t>对象</a:t>
            </a:r>
            <a:r>
              <a:rPr lang="zh-CN" altLang="en-US" sz="2400" dirty="0"/>
              <a:t>：文件、目录、磁盘存储空间</a:t>
            </a:r>
          </a:p>
        </p:txBody>
      </p:sp>
      <p:sp>
        <p:nvSpPr>
          <p:cNvPr id="225" name="íšḻíḑê"/>
          <p:cNvSpPr/>
          <p:nvPr/>
        </p:nvSpPr>
        <p:spPr>
          <a:xfrm>
            <a:off x="1858926" y="1721480"/>
            <a:ext cx="3696051" cy="405747"/>
          </a:xfrm>
          <a:prstGeom prst="rect">
            <a:avLst/>
          </a:prstGeom>
          <a:noFill/>
          <a:ln>
            <a:noFill/>
          </a:ln>
        </p:spPr>
        <p:txBody>
          <a:bodyPr wrap="square" lIns="91440" tIns="45720" rIns="91440" bIns="45720" anchor="ctr" anchorCtr="0">
            <a:noAutofit/>
          </a:bodyPr>
          <a:lstStyle/>
          <a:p>
            <a:r>
              <a:rPr lang="zh-CN" altLang="en-US" sz="2400" dirty="0"/>
              <a:t>对象及其属性</a:t>
            </a:r>
          </a:p>
        </p:txBody>
      </p:sp>
      <p:sp>
        <p:nvSpPr>
          <p:cNvPr id="226" name="îSļiḓè"/>
          <p:cNvSpPr/>
          <p:nvPr/>
        </p:nvSpPr>
        <p:spPr>
          <a:xfrm>
            <a:off x="1118978" y="1685638"/>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1130223" y="4302931"/>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8" name="îşļiḓè"/>
          <p:cNvSpPr/>
          <p:nvPr/>
        </p:nvSpPr>
        <p:spPr>
          <a:xfrm>
            <a:off x="1118978" y="2943721"/>
            <a:ext cx="627867" cy="627867"/>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1309233" y="1881776"/>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0" name="íSlíḋe"/>
          <p:cNvSpPr/>
          <p:nvPr/>
        </p:nvSpPr>
        <p:spPr>
          <a:xfrm>
            <a:off x="1309232" y="3165738"/>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1349416" y="4492391"/>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p>
        </p:txBody>
      </p:sp>
      <p:graphicFrame>
        <p:nvGraphicFramePr>
          <p:cNvPr id="18" name="Group 19"/>
          <p:cNvGraphicFramePr>
            <a:graphicFrameLocks noGrp="1"/>
          </p:cNvGraphicFramePr>
          <p:nvPr/>
        </p:nvGraphicFramePr>
        <p:xfrm>
          <a:off x="6637026" y="3740542"/>
          <a:ext cx="4276526" cy="1487605"/>
        </p:xfrm>
        <a:graphic>
          <a:graphicData uri="http://schemas.openxmlformats.org/drawingml/2006/table">
            <a:tbl>
              <a:tblPr/>
              <a:tblGrid>
                <a:gridCol w="4276526">
                  <a:extLst>
                    <a:ext uri="{9D8B030D-6E8A-4147-A177-3AD203B41FA5}">
                      <a16:colId xmlns:a16="http://schemas.microsoft.com/office/drawing/2014/main" val="20000"/>
                    </a:ext>
                  </a:extLst>
                </a:gridCol>
              </a:tblGrid>
              <a:tr h="34350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i="0" u="none" strike="noStrike" cap="none" normalizeH="0" baseline="0" dirty="0">
                          <a:ln>
                            <a:noFill/>
                          </a:ln>
                          <a:solidFill>
                            <a:schemeClr val="tx1"/>
                          </a:solidFill>
                          <a:effectLst/>
                          <a:latin typeface="+mn-ea"/>
                          <a:ea typeface="+mn-ea"/>
                        </a:rPr>
                        <a:t>文件系统接口</a:t>
                      </a:r>
                    </a:p>
                  </a:txBody>
                  <a:tcPr marL="92075" marR="92075" marT="34541" marB="3454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0"/>
                  </a:ext>
                </a:extLst>
              </a:tr>
              <a:tr h="61792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i="0" u="none" strike="noStrike" cap="none" normalizeH="0" baseline="0" dirty="0">
                          <a:ln>
                            <a:noFill/>
                          </a:ln>
                          <a:solidFill>
                            <a:schemeClr val="tx1"/>
                          </a:solidFill>
                          <a:effectLst/>
                          <a:latin typeface="+mn-ea"/>
                          <a:ea typeface="+mn-ea"/>
                        </a:rPr>
                        <a:t>对对象操纵和管理的软件集合</a:t>
                      </a:r>
                    </a:p>
                  </a:txBody>
                  <a:tcPr marL="92075" marR="92075" marT="34541" marB="3454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1"/>
                  </a:ext>
                </a:extLst>
              </a:tr>
              <a:tr h="34350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i="0" u="none" strike="noStrike" cap="none" normalizeH="0" baseline="0" dirty="0">
                          <a:ln>
                            <a:noFill/>
                          </a:ln>
                          <a:solidFill>
                            <a:schemeClr val="tx1"/>
                          </a:solidFill>
                          <a:effectLst/>
                          <a:latin typeface="+mn-ea"/>
                          <a:ea typeface="+mn-ea"/>
                        </a:rPr>
                        <a:t>对象及其属性</a:t>
                      </a:r>
                    </a:p>
                  </a:txBody>
                  <a:tcPr marL="92075" marR="92075" marT="34541" marB="3454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19" name="Line 20"/>
          <p:cNvSpPr>
            <a:spLocks noChangeShapeType="1"/>
          </p:cNvSpPr>
          <p:nvPr/>
        </p:nvSpPr>
        <p:spPr bwMode="auto">
          <a:xfrm flipH="1">
            <a:off x="7751666" y="3301414"/>
            <a:ext cx="0" cy="3429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sz="2400" b="0" dirty="0">
              <a:latin typeface="+mn-ea"/>
            </a:endParaRPr>
          </a:p>
        </p:txBody>
      </p:sp>
      <p:sp>
        <p:nvSpPr>
          <p:cNvPr id="21" name="Line 21"/>
          <p:cNvSpPr>
            <a:spLocks noChangeShapeType="1"/>
          </p:cNvSpPr>
          <p:nvPr/>
        </p:nvSpPr>
        <p:spPr bwMode="auto">
          <a:xfrm flipH="1">
            <a:off x="8361266" y="3301414"/>
            <a:ext cx="0" cy="3429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sz="2400" b="0" dirty="0">
              <a:latin typeface="+mn-ea"/>
            </a:endParaRPr>
          </a:p>
        </p:txBody>
      </p:sp>
      <p:sp>
        <p:nvSpPr>
          <p:cNvPr id="22" name="Line 22"/>
          <p:cNvSpPr>
            <a:spLocks noChangeShapeType="1"/>
          </p:cNvSpPr>
          <p:nvPr/>
        </p:nvSpPr>
        <p:spPr bwMode="auto">
          <a:xfrm flipH="1">
            <a:off x="8996266" y="3301414"/>
            <a:ext cx="0" cy="3429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sz="2400" b="0" dirty="0">
              <a:latin typeface="+mn-ea"/>
            </a:endParaRPr>
          </a:p>
        </p:txBody>
      </p:sp>
      <p:sp>
        <p:nvSpPr>
          <p:cNvPr id="23" name="Line 23"/>
          <p:cNvSpPr>
            <a:spLocks noChangeShapeType="1"/>
          </p:cNvSpPr>
          <p:nvPr/>
        </p:nvSpPr>
        <p:spPr bwMode="auto">
          <a:xfrm flipH="1">
            <a:off x="9656666" y="3301414"/>
            <a:ext cx="0" cy="3429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sz="2400" b="0" dirty="0">
              <a:latin typeface="+mn-ea"/>
            </a:endParaRPr>
          </a:p>
        </p:txBody>
      </p:sp>
      <p:sp>
        <p:nvSpPr>
          <p:cNvPr id="24" name="Text Box 24"/>
          <p:cNvSpPr txBox="1">
            <a:spLocks noChangeArrowheads="1"/>
          </p:cNvSpPr>
          <p:nvPr/>
        </p:nvSpPr>
        <p:spPr bwMode="auto">
          <a:xfrm>
            <a:off x="7733889" y="2750855"/>
            <a:ext cx="20574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zh-CN" altLang="en-US" sz="2400" b="0" dirty="0">
                <a:latin typeface="+mn-ea"/>
                <a:ea typeface="+mn-ea"/>
              </a:rPr>
              <a:t>用户（程序）</a:t>
            </a:r>
          </a:p>
        </p:txBody>
      </p:sp>
      <p:sp>
        <p:nvSpPr>
          <p:cNvPr id="25" name="TextBox 1"/>
          <p:cNvSpPr txBox="1"/>
          <p:nvPr/>
        </p:nvSpPr>
        <p:spPr>
          <a:xfrm>
            <a:off x="7759289" y="5413254"/>
            <a:ext cx="2032000" cy="461665"/>
          </a:xfrm>
          <a:prstGeom prst="rect">
            <a:avLst/>
          </a:prstGeom>
          <a:noFill/>
        </p:spPr>
        <p:txBody>
          <a:bodyPr wrap="square" rtlCol="0">
            <a:spAutoFit/>
          </a:bodyPr>
          <a:lstStyle/>
          <a:p>
            <a:r>
              <a:rPr lang="zh-CN" altLang="en-US" sz="2400" dirty="0">
                <a:latin typeface="+mn-ea"/>
              </a:rPr>
              <a:t>文件系统模型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对对象操纵和管理的软件集合</a:t>
            </a:r>
          </a:p>
        </p:txBody>
      </p:sp>
      <p:sp>
        <p:nvSpPr>
          <p:cNvPr id="222" name="î$ļíḋè"/>
          <p:cNvSpPr/>
          <p:nvPr/>
        </p:nvSpPr>
        <p:spPr>
          <a:xfrm>
            <a:off x="1447374" y="4668154"/>
            <a:ext cx="7847546" cy="1809330"/>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en-US" altLang="zh-CN" sz="2200" dirty="0">
                <a:solidFill>
                  <a:srgbClr val="0000FF"/>
                </a:solidFill>
              </a:rPr>
              <a:t>I/O</a:t>
            </a:r>
            <a:r>
              <a:rPr lang="zh-CN" altLang="en-US" sz="2200" dirty="0">
                <a:solidFill>
                  <a:srgbClr val="0000FF"/>
                </a:solidFill>
              </a:rPr>
              <a:t>控制层</a:t>
            </a:r>
            <a:r>
              <a:rPr lang="zh-CN" altLang="en-US" sz="2200" dirty="0"/>
              <a:t>：文件系统最底层，设备驱动程序层</a:t>
            </a:r>
          </a:p>
          <a:p>
            <a:pPr marL="342900" indent="-342900">
              <a:lnSpc>
                <a:spcPct val="120000"/>
              </a:lnSpc>
              <a:buClr>
                <a:srgbClr val="FF0000"/>
              </a:buClr>
              <a:buFont typeface="Wingdings" panose="05000000000000000000" pitchFamily="2" charset="2"/>
              <a:buChar char="Ø"/>
            </a:pPr>
            <a:r>
              <a:rPr lang="zh-CN" altLang="en-US" sz="2200" dirty="0">
                <a:solidFill>
                  <a:srgbClr val="0000FF"/>
                </a:solidFill>
              </a:rPr>
              <a:t>基本文件系统层</a:t>
            </a:r>
            <a:r>
              <a:rPr lang="zh-CN" altLang="en-US" sz="2200" dirty="0"/>
              <a:t>：处理内存和磁盘之间数据块的交换</a:t>
            </a:r>
          </a:p>
          <a:p>
            <a:pPr marL="342900" indent="-342900">
              <a:lnSpc>
                <a:spcPct val="120000"/>
              </a:lnSpc>
              <a:buClr>
                <a:srgbClr val="FF0000"/>
              </a:buClr>
              <a:buFont typeface="Wingdings" panose="05000000000000000000" pitchFamily="2" charset="2"/>
              <a:buChar char="Ø"/>
            </a:pPr>
            <a:r>
              <a:rPr lang="zh-CN" altLang="en-US" sz="2200" dirty="0">
                <a:solidFill>
                  <a:srgbClr val="0000FF"/>
                </a:solidFill>
              </a:rPr>
              <a:t>文件组织模块</a:t>
            </a:r>
            <a:r>
              <a:rPr lang="zh-CN" altLang="en-US" sz="2200" dirty="0"/>
              <a:t>：完成与磁盘</a:t>
            </a:r>
            <a:r>
              <a:rPr lang="en-US" altLang="zh-CN" sz="2200" dirty="0"/>
              <a:t>I/O</a:t>
            </a:r>
            <a:r>
              <a:rPr lang="zh-CN" altLang="en-US" sz="2200" dirty="0"/>
              <a:t>有关的事务</a:t>
            </a:r>
          </a:p>
          <a:p>
            <a:pPr marL="342900" indent="-342900">
              <a:lnSpc>
                <a:spcPct val="120000"/>
              </a:lnSpc>
              <a:buClr>
                <a:srgbClr val="FF0000"/>
              </a:buClr>
              <a:buFont typeface="Wingdings" panose="05000000000000000000" pitchFamily="2" charset="2"/>
              <a:buChar char="Ø"/>
            </a:pPr>
            <a:r>
              <a:rPr lang="zh-CN" altLang="en-US" sz="2200" dirty="0">
                <a:solidFill>
                  <a:srgbClr val="0000FF"/>
                </a:solidFill>
              </a:rPr>
              <a:t>逻辑文件系统</a:t>
            </a:r>
            <a:r>
              <a:rPr lang="zh-CN" altLang="en-US" sz="2200" dirty="0"/>
              <a:t>：处理与记录和文件相关的操作</a:t>
            </a:r>
          </a:p>
        </p:txBody>
      </p:sp>
      <p:sp>
        <p:nvSpPr>
          <p:cNvPr id="223" name="ïṧḷïḋè"/>
          <p:cNvSpPr/>
          <p:nvPr/>
        </p:nvSpPr>
        <p:spPr>
          <a:xfrm>
            <a:off x="1447374" y="4217525"/>
            <a:ext cx="4485075" cy="415102"/>
          </a:xfrm>
          <a:prstGeom prst="rect">
            <a:avLst/>
          </a:prstGeom>
          <a:noFill/>
          <a:ln>
            <a:noFill/>
          </a:ln>
        </p:spPr>
        <p:txBody>
          <a:bodyPr wrap="square" lIns="91440" tIns="45720" rIns="91440" bIns="45720" anchor="ctr" anchorCtr="0">
            <a:noAutofit/>
          </a:bodyPr>
          <a:lstStyle/>
          <a:p>
            <a:r>
              <a:rPr lang="zh-CN" altLang="en-US" sz="2400" dirty="0"/>
              <a:t>与文件系统有关的软件</a:t>
            </a:r>
          </a:p>
        </p:txBody>
      </p:sp>
      <p:sp>
        <p:nvSpPr>
          <p:cNvPr id="224" name="îs1iďé"/>
          <p:cNvSpPr/>
          <p:nvPr/>
        </p:nvSpPr>
        <p:spPr>
          <a:xfrm>
            <a:off x="1466430" y="1572662"/>
            <a:ext cx="9711234" cy="2528822"/>
          </a:xfrm>
          <a:prstGeom prst="rect">
            <a:avLst/>
          </a:prstGeom>
          <a:noFill/>
          <a:ln>
            <a:noFill/>
          </a:ln>
        </p:spPr>
        <p:txBody>
          <a:bodyPr wrap="square" lIns="91440" tIns="45720" rIns="91440" bIns="45720" anchor="t" anchorCtr="0">
            <a:noAutofit/>
          </a:bodyPr>
          <a:lstStyle/>
          <a:p>
            <a:pPr marL="342900" indent="-342900">
              <a:lnSpc>
                <a:spcPct val="120000"/>
              </a:lnSpc>
              <a:spcBef>
                <a:spcPts val="800"/>
              </a:spcBef>
              <a:buClr>
                <a:srgbClr val="FF0000"/>
              </a:buClr>
              <a:buFont typeface="Wingdings" panose="05000000000000000000" pitchFamily="2" charset="2"/>
              <a:buChar char="Ø"/>
            </a:pPr>
            <a:r>
              <a:rPr lang="zh-CN" altLang="en-US" sz="2200" dirty="0"/>
              <a:t>对文件存储空间的管理</a:t>
            </a:r>
          </a:p>
          <a:p>
            <a:pPr marL="342900" indent="-342900">
              <a:lnSpc>
                <a:spcPct val="120000"/>
              </a:lnSpc>
              <a:spcBef>
                <a:spcPts val="800"/>
              </a:spcBef>
              <a:buClr>
                <a:srgbClr val="FF0000"/>
              </a:buClr>
              <a:buFont typeface="Wingdings" panose="05000000000000000000" pitchFamily="2" charset="2"/>
              <a:buChar char="Ø"/>
            </a:pPr>
            <a:r>
              <a:rPr lang="zh-CN" altLang="en-US" sz="2200" dirty="0"/>
              <a:t>对文件目录的管理</a:t>
            </a:r>
          </a:p>
          <a:p>
            <a:pPr marL="342900" indent="-342900">
              <a:lnSpc>
                <a:spcPct val="120000"/>
              </a:lnSpc>
              <a:spcBef>
                <a:spcPts val="800"/>
              </a:spcBef>
              <a:buClr>
                <a:srgbClr val="FF0000"/>
              </a:buClr>
              <a:buFont typeface="Wingdings" panose="05000000000000000000" pitchFamily="2" charset="2"/>
              <a:buChar char="Ø"/>
            </a:pPr>
            <a:r>
              <a:rPr lang="zh-CN" altLang="en-US" sz="2200" dirty="0"/>
              <a:t>用于将文件的逻辑地址转换为物理地址的机制</a:t>
            </a:r>
          </a:p>
          <a:p>
            <a:pPr marL="342900" indent="-342900">
              <a:lnSpc>
                <a:spcPct val="120000"/>
              </a:lnSpc>
              <a:spcBef>
                <a:spcPts val="800"/>
              </a:spcBef>
              <a:buClr>
                <a:srgbClr val="FF0000"/>
              </a:buClr>
              <a:buFont typeface="Wingdings" panose="05000000000000000000" pitchFamily="2" charset="2"/>
              <a:buChar char="Ø"/>
            </a:pPr>
            <a:r>
              <a:rPr lang="zh-CN" altLang="en-US" sz="2200" dirty="0"/>
              <a:t>对文件读和写的管理</a:t>
            </a:r>
          </a:p>
          <a:p>
            <a:pPr marL="342900" indent="-342900">
              <a:lnSpc>
                <a:spcPct val="120000"/>
              </a:lnSpc>
              <a:spcBef>
                <a:spcPts val="800"/>
              </a:spcBef>
              <a:buClr>
                <a:srgbClr val="FF0000"/>
              </a:buClr>
              <a:buFont typeface="Wingdings" panose="05000000000000000000" pitchFamily="2" charset="2"/>
              <a:buChar char="Ø"/>
            </a:pPr>
            <a:r>
              <a:rPr lang="zh-CN" altLang="en-US" sz="2200" dirty="0"/>
              <a:t>对文件的共享和保护</a:t>
            </a:r>
          </a:p>
        </p:txBody>
      </p:sp>
      <p:sp>
        <p:nvSpPr>
          <p:cNvPr id="225" name="íšḻíḑê"/>
          <p:cNvSpPr/>
          <p:nvPr/>
        </p:nvSpPr>
        <p:spPr>
          <a:xfrm>
            <a:off x="1447373" y="1130734"/>
            <a:ext cx="3696051" cy="405747"/>
          </a:xfrm>
          <a:prstGeom prst="rect">
            <a:avLst/>
          </a:prstGeom>
          <a:noFill/>
          <a:ln>
            <a:noFill/>
          </a:ln>
        </p:spPr>
        <p:txBody>
          <a:bodyPr wrap="square" lIns="91440" tIns="45720" rIns="91440" bIns="45720" anchor="ctr" anchorCtr="0">
            <a:noAutofit/>
          </a:bodyPr>
          <a:lstStyle/>
          <a:p>
            <a:r>
              <a:rPr lang="zh-CN" altLang="en-US" sz="2400" dirty="0">
                <a:solidFill>
                  <a:srgbClr val="FF0000"/>
                </a:solidFill>
              </a:rPr>
              <a:t>文件系统的功能</a:t>
            </a:r>
          </a:p>
        </p:txBody>
      </p:sp>
      <p:sp>
        <p:nvSpPr>
          <p:cNvPr id="226" name="îSļiḓè"/>
          <p:cNvSpPr/>
          <p:nvPr/>
        </p:nvSpPr>
        <p:spPr>
          <a:xfrm>
            <a:off x="763870" y="1117172"/>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763870" y="4134923"/>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954125" y="1313310"/>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983063" y="4324383"/>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pic>
        <p:nvPicPr>
          <p:cNvPr id="23" name="图片 22"/>
          <p:cNvPicPr>
            <a:picLocks noChangeAspect="1"/>
          </p:cNvPicPr>
          <p:nvPr/>
        </p:nvPicPr>
        <p:blipFill>
          <a:blip r:embed="rId2"/>
          <a:stretch>
            <a:fillRect/>
          </a:stretch>
        </p:blipFill>
        <p:spPr>
          <a:xfrm>
            <a:off x="7929970" y="1037273"/>
            <a:ext cx="3498160" cy="40347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8.1.4 </a:t>
            </a:r>
            <a:r>
              <a:rPr lang="zh-CN" altLang="en-US" sz="2800" b="1" dirty="0">
                <a:solidFill>
                  <a:schemeClr val="bg1"/>
                </a:solidFill>
              </a:rPr>
              <a:t>文件操作</a:t>
            </a:r>
          </a:p>
        </p:txBody>
      </p:sp>
      <p:sp>
        <p:nvSpPr>
          <p:cNvPr id="220" name="íšḻîḋè"/>
          <p:cNvSpPr/>
          <p:nvPr/>
        </p:nvSpPr>
        <p:spPr>
          <a:xfrm>
            <a:off x="1746844" y="3417718"/>
            <a:ext cx="9554430" cy="933134"/>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400" dirty="0">
                <a:solidFill>
                  <a:srgbClr val="0000FF"/>
                </a:solidFill>
              </a:rPr>
              <a:t>打开</a:t>
            </a:r>
            <a:r>
              <a:rPr lang="en-US" altLang="zh-CN" sz="2400" dirty="0">
                <a:solidFill>
                  <a:srgbClr val="0000FF"/>
                </a:solidFill>
              </a:rPr>
              <a:t>open</a:t>
            </a:r>
            <a:r>
              <a:rPr lang="zh-CN" altLang="en-US" sz="2400" dirty="0"/>
              <a:t>：系统将文件从外存拷贝到内存打开文件表的一个表目中。</a:t>
            </a:r>
          </a:p>
          <a:p>
            <a:pPr marL="342900" indent="-342900">
              <a:lnSpc>
                <a:spcPct val="120000"/>
              </a:lnSpc>
              <a:buClr>
                <a:srgbClr val="FF0000"/>
              </a:buClr>
              <a:buFont typeface="Wingdings" panose="05000000000000000000" pitchFamily="2" charset="2"/>
              <a:buChar char="Ø"/>
            </a:pPr>
            <a:r>
              <a:rPr lang="zh-CN" altLang="en-US" sz="2400" dirty="0">
                <a:solidFill>
                  <a:srgbClr val="FF0000"/>
                </a:solidFill>
              </a:rPr>
              <a:t>关闭</a:t>
            </a:r>
            <a:r>
              <a:rPr lang="en-US" altLang="zh-CN" sz="2400" dirty="0">
                <a:solidFill>
                  <a:srgbClr val="FF0000"/>
                </a:solidFill>
              </a:rPr>
              <a:t>close</a:t>
            </a:r>
            <a:r>
              <a:rPr lang="zh-CN" altLang="en-US" sz="2400" dirty="0"/>
              <a:t>：把文件从打开文件表的表目中删除。</a:t>
            </a:r>
          </a:p>
        </p:txBody>
      </p:sp>
      <p:sp>
        <p:nvSpPr>
          <p:cNvPr id="221" name="i$lîďê"/>
          <p:cNvSpPr/>
          <p:nvPr/>
        </p:nvSpPr>
        <p:spPr>
          <a:xfrm>
            <a:off x="1802479" y="2966592"/>
            <a:ext cx="4802507" cy="392877"/>
          </a:xfrm>
          <a:prstGeom prst="rect">
            <a:avLst/>
          </a:prstGeom>
          <a:noFill/>
          <a:ln>
            <a:noFill/>
          </a:ln>
        </p:spPr>
        <p:txBody>
          <a:bodyPr wrap="square" lIns="91440" tIns="45720" rIns="91440" bIns="45720" anchor="ctr" anchorCtr="0">
            <a:noAutofit/>
          </a:bodyPr>
          <a:lstStyle/>
          <a:p>
            <a:r>
              <a:rPr lang="zh-CN" altLang="en-US" sz="2400" dirty="0"/>
              <a:t>文件的“</a:t>
            </a:r>
            <a:r>
              <a:rPr lang="zh-CN" altLang="en-US" sz="2400" dirty="0">
                <a:solidFill>
                  <a:srgbClr val="0000FF"/>
                </a:solidFill>
              </a:rPr>
              <a:t>打开</a:t>
            </a:r>
            <a:r>
              <a:rPr lang="zh-CN" altLang="en-US" sz="2400" dirty="0"/>
              <a:t>”和“</a:t>
            </a:r>
            <a:r>
              <a:rPr lang="zh-CN" altLang="en-US" sz="2400" dirty="0">
                <a:solidFill>
                  <a:srgbClr val="FF0000"/>
                </a:solidFill>
              </a:rPr>
              <a:t>关闭</a:t>
            </a:r>
            <a:r>
              <a:rPr lang="zh-CN" altLang="en-US" sz="2400" dirty="0"/>
              <a:t>”操作：</a:t>
            </a:r>
          </a:p>
        </p:txBody>
      </p:sp>
      <p:sp>
        <p:nvSpPr>
          <p:cNvPr id="222" name="î$ļíḋè"/>
          <p:cNvSpPr/>
          <p:nvPr/>
        </p:nvSpPr>
        <p:spPr>
          <a:xfrm>
            <a:off x="1802479" y="5171804"/>
            <a:ext cx="9730290" cy="1031769"/>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400" dirty="0"/>
              <a:t>重命名、改文件拥有者、查询文件状态等。</a:t>
            </a:r>
          </a:p>
          <a:p>
            <a:pPr marL="342900" indent="-342900">
              <a:lnSpc>
                <a:spcPct val="120000"/>
              </a:lnSpc>
              <a:buClr>
                <a:srgbClr val="FF0000"/>
              </a:buClr>
              <a:buFont typeface="Wingdings" panose="05000000000000000000" pitchFamily="2" charset="2"/>
              <a:buChar char="Ø"/>
            </a:pPr>
            <a:r>
              <a:rPr lang="zh-CN" altLang="en-US" sz="2400" dirty="0"/>
              <a:t>创建</a:t>
            </a:r>
            <a:r>
              <a:rPr lang="en-US" altLang="zh-CN" sz="2400" dirty="0"/>
              <a:t>/</a:t>
            </a:r>
            <a:r>
              <a:rPr lang="zh-CN" altLang="en-US" sz="2400" dirty="0"/>
              <a:t>删除目录。</a:t>
            </a:r>
          </a:p>
        </p:txBody>
      </p:sp>
      <p:sp>
        <p:nvSpPr>
          <p:cNvPr id="223" name="ïṧḷïḋè"/>
          <p:cNvSpPr/>
          <p:nvPr/>
        </p:nvSpPr>
        <p:spPr>
          <a:xfrm>
            <a:off x="1802481" y="4738946"/>
            <a:ext cx="3696051" cy="415102"/>
          </a:xfrm>
          <a:prstGeom prst="rect">
            <a:avLst/>
          </a:prstGeom>
          <a:noFill/>
          <a:ln>
            <a:noFill/>
          </a:ln>
        </p:spPr>
        <p:txBody>
          <a:bodyPr wrap="square" lIns="91440" tIns="45720" rIns="91440" bIns="45720" anchor="ctr" anchorCtr="0">
            <a:noAutofit/>
          </a:bodyPr>
          <a:lstStyle/>
          <a:p>
            <a:r>
              <a:rPr lang="zh-CN" altLang="en-US" sz="2400" dirty="0"/>
              <a:t>其他文件操作：</a:t>
            </a:r>
          </a:p>
        </p:txBody>
      </p:sp>
      <p:sp>
        <p:nvSpPr>
          <p:cNvPr id="224" name="îs1iďé"/>
          <p:cNvSpPr/>
          <p:nvPr/>
        </p:nvSpPr>
        <p:spPr>
          <a:xfrm>
            <a:off x="1821535" y="1637377"/>
            <a:ext cx="9711234" cy="987663"/>
          </a:xfrm>
          <a:prstGeom prst="rect">
            <a:avLst/>
          </a:prstGeom>
          <a:noFill/>
          <a:ln>
            <a:noFill/>
          </a:ln>
        </p:spPr>
        <p:txBody>
          <a:bodyPr wrap="square" lIns="91440" tIns="45720" rIns="91440" bIns="45720" anchor="t" anchorCtr="0">
            <a:noAutofit/>
          </a:bodyPr>
          <a:lstStyle/>
          <a:p>
            <a:pPr marL="342900" indent="-342900">
              <a:lnSpc>
                <a:spcPct val="120000"/>
              </a:lnSpc>
              <a:spcBef>
                <a:spcPts val="600"/>
              </a:spcBef>
              <a:buClr>
                <a:srgbClr val="FF0000"/>
              </a:buClr>
              <a:buFont typeface="Wingdings" panose="05000000000000000000" pitchFamily="2" charset="2"/>
              <a:buChar char="Ø"/>
            </a:pPr>
            <a:r>
              <a:rPr lang="zh-CN" altLang="en-US" sz="2400" dirty="0"/>
              <a:t>创建文件、删除文件、读文件、写文件。</a:t>
            </a:r>
          </a:p>
          <a:p>
            <a:pPr marL="342900" indent="-342900">
              <a:lnSpc>
                <a:spcPct val="120000"/>
              </a:lnSpc>
              <a:spcBef>
                <a:spcPts val="600"/>
              </a:spcBef>
              <a:buClr>
                <a:srgbClr val="FF0000"/>
              </a:buClr>
              <a:buFont typeface="Wingdings" panose="05000000000000000000" pitchFamily="2" charset="2"/>
              <a:buChar char="Ø"/>
            </a:pPr>
            <a:r>
              <a:rPr lang="zh-CN" altLang="en-US" sz="2400" dirty="0"/>
              <a:t>设置文件的读</a:t>
            </a:r>
            <a:r>
              <a:rPr lang="en-US" altLang="zh-CN" sz="2400" dirty="0"/>
              <a:t>/</a:t>
            </a:r>
            <a:r>
              <a:rPr lang="zh-CN" altLang="en-US" sz="2400" dirty="0"/>
              <a:t>写位置。</a:t>
            </a:r>
          </a:p>
        </p:txBody>
      </p:sp>
      <p:sp>
        <p:nvSpPr>
          <p:cNvPr id="225" name="íšḻíḑê"/>
          <p:cNvSpPr/>
          <p:nvPr/>
        </p:nvSpPr>
        <p:spPr>
          <a:xfrm>
            <a:off x="1802480" y="1232766"/>
            <a:ext cx="3696051" cy="405747"/>
          </a:xfrm>
          <a:prstGeom prst="rect">
            <a:avLst/>
          </a:prstGeom>
          <a:noFill/>
          <a:ln>
            <a:noFill/>
          </a:ln>
        </p:spPr>
        <p:txBody>
          <a:bodyPr wrap="square" lIns="91440" tIns="45720" rIns="91440" bIns="45720" anchor="ctr" anchorCtr="0">
            <a:noAutofit/>
          </a:bodyPr>
          <a:lstStyle/>
          <a:p>
            <a:r>
              <a:rPr lang="zh-CN" altLang="en-US" sz="2400" dirty="0"/>
              <a:t>最基本的文件操作：</a:t>
            </a:r>
          </a:p>
        </p:txBody>
      </p:sp>
      <p:sp>
        <p:nvSpPr>
          <p:cNvPr id="226" name="îSļiḓè"/>
          <p:cNvSpPr/>
          <p:nvPr/>
        </p:nvSpPr>
        <p:spPr>
          <a:xfrm>
            <a:off x="1118977" y="1219204"/>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7" name="íṥḻîḓe"/>
          <p:cNvSpPr/>
          <p:nvPr/>
        </p:nvSpPr>
        <p:spPr>
          <a:xfrm>
            <a:off x="1118977" y="469498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8" name="îşļiḓè"/>
          <p:cNvSpPr/>
          <p:nvPr/>
        </p:nvSpPr>
        <p:spPr>
          <a:xfrm>
            <a:off x="1118977" y="2917582"/>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9" name="îṡḷíďe"/>
          <p:cNvSpPr/>
          <p:nvPr/>
        </p:nvSpPr>
        <p:spPr>
          <a:xfrm>
            <a:off x="1309232" y="1415342"/>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30" name="íSlíḋe"/>
          <p:cNvSpPr/>
          <p:nvPr/>
        </p:nvSpPr>
        <p:spPr>
          <a:xfrm>
            <a:off x="1309231" y="3139599"/>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231" name="ïśḷïḓe"/>
          <p:cNvSpPr/>
          <p:nvPr/>
        </p:nvSpPr>
        <p:spPr>
          <a:xfrm>
            <a:off x="1338170" y="4884441"/>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22" name="矩形 21"/>
          <p:cNvSpPr/>
          <p:nvPr/>
        </p:nvSpPr>
        <p:spPr>
          <a:xfrm>
            <a:off x="1696469" y="1737498"/>
            <a:ext cx="4500146" cy="461665"/>
          </a:xfrm>
          <a:prstGeom prst="rect">
            <a:avLst/>
          </a:prstGeom>
        </p:spPr>
        <p:txBody>
          <a:bodyPr wrap="square">
            <a:spAutoFit/>
          </a:bodyPr>
          <a:lstStyle/>
          <a:p>
            <a:r>
              <a:rPr lang="en-US" altLang="zh-CN" sz="2400" dirty="0">
                <a:latin typeface="+mj-ea"/>
                <a:ea typeface="+mj-ea"/>
              </a:rPr>
              <a:t>8.1 </a:t>
            </a:r>
            <a:r>
              <a:rPr lang="zh-CN" altLang="en-US" sz="2400" dirty="0">
                <a:latin typeface="+mj-ea"/>
                <a:ea typeface="+mj-ea"/>
              </a:rPr>
              <a:t>文件和文件系统</a:t>
            </a:r>
          </a:p>
        </p:txBody>
      </p:sp>
      <p:sp>
        <p:nvSpPr>
          <p:cNvPr id="23" name="矩形 22"/>
          <p:cNvSpPr/>
          <p:nvPr/>
        </p:nvSpPr>
        <p:spPr>
          <a:xfrm>
            <a:off x="1696469" y="2375673"/>
            <a:ext cx="3682150" cy="461665"/>
          </a:xfrm>
          <a:prstGeom prst="rect">
            <a:avLst/>
          </a:prstGeom>
        </p:spPr>
        <p:txBody>
          <a:bodyPr wrap="square">
            <a:spAutoFit/>
          </a:bodyPr>
          <a:lstStyle/>
          <a:p>
            <a:r>
              <a:rPr lang="en-US" altLang="zh-CN" sz="2400" b="1" dirty="0">
                <a:solidFill>
                  <a:srgbClr val="0000FF"/>
                </a:solidFill>
                <a:latin typeface="+mj-ea"/>
              </a:rPr>
              <a:t>8.2 </a:t>
            </a:r>
            <a:r>
              <a:rPr lang="zh-CN" altLang="en-US" sz="2400" b="1" dirty="0">
                <a:solidFill>
                  <a:srgbClr val="0000FF"/>
                </a:solidFill>
                <a:latin typeface="+mj-ea"/>
              </a:rPr>
              <a:t>文件的逻辑结构</a:t>
            </a:r>
            <a:endParaRPr lang="en-US" altLang="zh-CN" sz="2400" b="1" dirty="0">
              <a:solidFill>
                <a:srgbClr val="0000FF"/>
              </a:solidFill>
              <a:latin typeface="+mj-ea"/>
            </a:endParaRPr>
          </a:p>
        </p:txBody>
      </p:sp>
      <p:sp>
        <p:nvSpPr>
          <p:cNvPr id="24" name="矩形 23"/>
          <p:cNvSpPr/>
          <p:nvPr/>
        </p:nvSpPr>
        <p:spPr>
          <a:xfrm>
            <a:off x="1696468" y="2994798"/>
            <a:ext cx="3488967" cy="461665"/>
          </a:xfrm>
          <a:prstGeom prst="rect">
            <a:avLst/>
          </a:prstGeom>
        </p:spPr>
        <p:txBody>
          <a:bodyPr wrap="square">
            <a:spAutoFit/>
          </a:bodyPr>
          <a:lstStyle/>
          <a:p>
            <a:r>
              <a:rPr lang="en-US" altLang="zh-CN" sz="2400" dirty="0">
                <a:latin typeface="+mj-ea"/>
              </a:rPr>
              <a:t>8.3 </a:t>
            </a:r>
            <a:r>
              <a:rPr lang="zh-CN" altLang="en-US" sz="2400" dirty="0">
                <a:latin typeface="+mj-ea"/>
              </a:rPr>
              <a:t>文件目录</a:t>
            </a:r>
            <a:endParaRPr lang="en-US" altLang="zh-CN" sz="2400" dirty="0">
              <a:latin typeface="+mj-ea"/>
            </a:endParaRPr>
          </a:p>
        </p:txBody>
      </p:sp>
      <p:sp>
        <p:nvSpPr>
          <p:cNvPr id="25" name="矩形 24"/>
          <p:cNvSpPr/>
          <p:nvPr/>
        </p:nvSpPr>
        <p:spPr>
          <a:xfrm>
            <a:off x="1696468" y="3613923"/>
            <a:ext cx="3488967" cy="461665"/>
          </a:xfrm>
          <a:prstGeom prst="rect">
            <a:avLst/>
          </a:prstGeom>
        </p:spPr>
        <p:txBody>
          <a:bodyPr wrap="square">
            <a:spAutoFit/>
          </a:bodyPr>
          <a:lstStyle/>
          <a:p>
            <a:r>
              <a:rPr lang="en-US" altLang="zh-CN" sz="2400" dirty="0">
                <a:latin typeface="+mj-ea"/>
              </a:rPr>
              <a:t>8.4 </a:t>
            </a:r>
            <a:r>
              <a:rPr lang="zh-CN" altLang="en-US" sz="2400" dirty="0">
                <a:latin typeface="+mj-ea"/>
              </a:rPr>
              <a:t>文件共享</a:t>
            </a:r>
            <a:endParaRPr lang="en-US" altLang="zh-CN" sz="2400" dirty="0">
              <a:latin typeface="+mj-ea"/>
            </a:endParaRPr>
          </a:p>
        </p:txBody>
      </p:sp>
      <p:sp>
        <p:nvSpPr>
          <p:cNvPr id="27" name="矩形 26"/>
          <p:cNvSpPr/>
          <p:nvPr/>
        </p:nvSpPr>
        <p:spPr>
          <a:xfrm>
            <a:off x="1696469" y="4233048"/>
            <a:ext cx="3905342" cy="461665"/>
          </a:xfrm>
          <a:prstGeom prst="rect">
            <a:avLst/>
          </a:prstGeom>
        </p:spPr>
        <p:txBody>
          <a:bodyPr wrap="square">
            <a:spAutoFit/>
          </a:bodyPr>
          <a:lstStyle/>
          <a:p>
            <a:r>
              <a:rPr lang="en-US" altLang="zh-CN" sz="2400" dirty="0">
                <a:latin typeface="+mj-ea"/>
              </a:rPr>
              <a:t>8.5 </a:t>
            </a:r>
            <a:r>
              <a:rPr lang="zh-CN" altLang="en-US" sz="2400" dirty="0">
                <a:latin typeface="+mj-ea"/>
              </a:rPr>
              <a:t>文件保护</a:t>
            </a:r>
            <a:endParaRPr lang="en-US" altLang="zh-CN" sz="2400" dirty="0">
              <a:latin typeface="+mj-ea"/>
            </a:endParaRPr>
          </a:p>
        </p:txBody>
      </p:sp>
      <p:sp>
        <p:nvSpPr>
          <p:cNvPr id="28" name="矩形 27"/>
          <p:cNvSpPr/>
          <p:nvPr/>
        </p:nvSpPr>
        <p:spPr>
          <a:xfrm>
            <a:off x="1696468" y="4852173"/>
            <a:ext cx="3682151" cy="461665"/>
          </a:xfrm>
          <a:prstGeom prst="rect">
            <a:avLst/>
          </a:prstGeom>
        </p:spPr>
        <p:txBody>
          <a:bodyPr wrap="square">
            <a:spAutoFit/>
          </a:bodyPr>
          <a:lstStyle/>
          <a:p>
            <a:r>
              <a:rPr lang="en-US" altLang="zh-CN" sz="2400" dirty="0">
                <a:latin typeface="+mj-ea"/>
              </a:rPr>
              <a:t>8.6  Linux</a:t>
            </a:r>
            <a:r>
              <a:rPr lang="zh-CN" altLang="en-US" sz="2400" dirty="0">
                <a:latin typeface="+mj-ea"/>
              </a:rPr>
              <a:t>文件系统实例</a:t>
            </a:r>
            <a:endParaRPr lang="en-US" altLang="zh-CN" sz="2400" dirty="0">
              <a:latin typeface="+mj-ea"/>
            </a:endParaRPr>
          </a:p>
        </p:txBody>
      </p:sp>
      <p:sp>
        <p:nvSpPr>
          <p:cNvPr id="3" name="矩形 2"/>
          <p:cNvSpPr/>
          <p:nvPr/>
        </p:nvSpPr>
        <p:spPr>
          <a:xfrm>
            <a:off x="7395099" y="2386337"/>
            <a:ext cx="387798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8</a:t>
            </a:r>
            <a:r>
              <a:rPr lang="zh-CN" altLang="en-US" sz="3600" dirty="0">
                <a:solidFill>
                  <a:srgbClr val="000000"/>
                </a:solidFill>
              </a:rPr>
              <a:t>章 </a:t>
            </a:r>
            <a:r>
              <a:rPr lang="en-US" altLang="zh-CN" sz="3600" dirty="0">
                <a:solidFill>
                  <a:srgbClr val="000000"/>
                </a:solidFill>
              </a:rPr>
              <a:t>	</a:t>
            </a:r>
            <a:r>
              <a:rPr lang="zh-CN" altLang="en-US" sz="3600" dirty="0">
                <a:solidFill>
                  <a:srgbClr val="000000"/>
                </a:solidFill>
              </a:rPr>
              <a:t>文件管理</a:t>
            </a:r>
            <a:endParaRPr lang="zh-CN" altLang="en-US" sz="3600" dirty="0"/>
          </a:p>
        </p:txBody>
      </p:sp>
      <p:cxnSp>
        <p:nvCxnSpPr>
          <p:cNvPr id="5" name="直接连接符 4"/>
          <p:cNvCxnSpPr/>
          <p:nvPr/>
        </p:nvCxnSpPr>
        <p:spPr>
          <a:xfrm>
            <a:off x="7421733" y="3190471"/>
            <a:ext cx="412538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1700488"/>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285628"/>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941097"/>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559570"/>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185650"/>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823363"/>
            <a:ext cx="527050" cy="527050"/>
          </a:xfrm>
          <a:prstGeom prst="rect">
            <a:avLst/>
          </a:prstGeom>
          <a:ln>
            <a:noFill/>
          </a:ln>
          <a:effectLst>
            <a:softEdge rad="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8.1.2 </a:t>
            </a:r>
            <a:r>
              <a:rPr lang="zh-CN" altLang="en-US" sz="2800" b="1" dirty="0">
                <a:solidFill>
                  <a:schemeClr val="bg1"/>
                </a:solidFill>
              </a:rPr>
              <a:t>文件名和文件类型</a:t>
            </a:r>
          </a:p>
        </p:txBody>
      </p:sp>
      <p:sp>
        <p:nvSpPr>
          <p:cNvPr id="40" name="ïşľîďè"/>
          <p:cNvSpPr/>
          <p:nvPr/>
        </p:nvSpPr>
        <p:spPr>
          <a:xfrm>
            <a:off x="-788524" y="1134122"/>
            <a:ext cx="4669654" cy="5003800"/>
          </a:xfrm>
          <a:prstGeom prst="rect">
            <a:avLst/>
          </a:prstGeom>
          <a:blipFill>
            <a:blip r:embed="rId2"/>
            <a:stretch>
              <a:fillRect l="-30450" r="-30284"/>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1" name="îŝļiḋe"/>
          <p:cNvSpPr/>
          <p:nvPr/>
        </p:nvSpPr>
        <p:spPr>
          <a:xfrm>
            <a:off x="3224183" y="1134122"/>
            <a:ext cx="656948" cy="5003800"/>
          </a:xfrm>
          <a:prstGeom prst="rect">
            <a:avLst/>
          </a:prstGeom>
          <a:solidFill>
            <a:schemeClr val="accent1">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nvGrpSpPr>
          <p:cNvPr id="42" name="í$1iďè"/>
          <p:cNvGrpSpPr/>
          <p:nvPr/>
        </p:nvGrpSpPr>
        <p:grpSpPr>
          <a:xfrm>
            <a:off x="3348471" y="1174124"/>
            <a:ext cx="8476585" cy="3326855"/>
            <a:chOff x="4136995" y="1170302"/>
            <a:chExt cx="8476585" cy="3326855"/>
          </a:xfrm>
        </p:grpSpPr>
        <p:sp>
          <p:nvSpPr>
            <p:cNvPr id="43" name="îslîďê"/>
            <p:cNvSpPr/>
            <p:nvPr/>
          </p:nvSpPr>
          <p:spPr>
            <a:xfrm>
              <a:off x="4136995" y="1712614"/>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400" b="1" dirty="0">
                <a:solidFill>
                  <a:schemeClr val="bg1"/>
                </a:solidFill>
              </a:endParaRPr>
            </a:p>
          </p:txBody>
        </p:sp>
        <p:sp>
          <p:nvSpPr>
            <p:cNvPr id="44" name="ïSḻiḍé"/>
            <p:cNvSpPr txBox="1"/>
            <p:nvPr/>
          </p:nvSpPr>
          <p:spPr>
            <a:xfrm>
              <a:off x="4882718" y="1170302"/>
              <a:ext cx="7730862" cy="332685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400" dirty="0">
                  <a:solidFill>
                    <a:srgbClr val="0000FF"/>
                  </a:solidFill>
                  <a:latin typeface="+mj-ea"/>
                  <a:ea typeface="+mj-ea"/>
                </a:rPr>
                <a:t>文件结构</a:t>
              </a:r>
            </a:p>
            <a:p>
              <a:pPr marL="342900" indent="-342900" algn="just">
                <a:lnSpc>
                  <a:spcPct val="130000"/>
                </a:lnSpc>
                <a:buClr>
                  <a:srgbClr val="FF0000"/>
                </a:buClr>
                <a:buFont typeface="Wingdings" panose="05000000000000000000" pitchFamily="2" charset="2"/>
                <a:buChar char="Ø"/>
              </a:pPr>
              <a:r>
                <a:rPr lang="zh-CN" altLang="en-US" sz="2400" dirty="0">
                  <a:solidFill>
                    <a:srgbClr val="FF0000"/>
                  </a:solidFill>
                  <a:latin typeface="+mj-ea"/>
                  <a:ea typeface="+mj-ea"/>
                </a:rPr>
                <a:t>文件的逻辑结构：</a:t>
              </a:r>
              <a:r>
                <a:rPr lang="zh-CN" altLang="en-US" sz="2400" dirty="0">
                  <a:latin typeface="+mj-ea"/>
                  <a:ea typeface="+mj-ea"/>
                </a:rPr>
                <a:t>从用户观点所观察的文件组织形式</a:t>
              </a:r>
            </a:p>
            <a:p>
              <a:pPr marL="342900" indent="-342900" algn="just">
                <a:lnSpc>
                  <a:spcPct val="130000"/>
                </a:lnSpc>
                <a:buClr>
                  <a:srgbClr val="FF0000"/>
                </a:buClr>
                <a:buFont typeface="Wingdings" panose="05000000000000000000" pitchFamily="2" charset="2"/>
                <a:buChar char="Ø"/>
              </a:pPr>
              <a:r>
                <a:rPr lang="zh-CN" altLang="en-US" sz="2400" u="sng" dirty="0">
                  <a:solidFill>
                    <a:srgbClr val="0000FF"/>
                  </a:solidFill>
                  <a:latin typeface="+mj-ea"/>
                  <a:ea typeface="+mj-ea"/>
                </a:rPr>
                <a:t>文件的物理结构：</a:t>
              </a:r>
              <a:r>
                <a:rPr lang="zh-CN" altLang="en-US" sz="2400" dirty="0">
                  <a:latin typeface="+mj-ea"/>
                  <a:ea typeface="+mj-ea"/>
                </a:rPr>
                <a:t>文件的存储结构，指系统将文件存储在外存上所形成的一种存储组织形式</a:t>
              </a:r>
            </a:p>
            <a:p>
              <a:pPr marL="800100" lvl="1" indent="-342900" algn="just">
                <a:lnSpc>
                  <a:spcPct val="130000"/>
                </a:lnSpc>
                <a:buClr>
                  <a:srgbClr val="FF0000"/>
                </a:buClr>
                <a:buFont typeface="Wingdings" panose="05000000000000000000" pitchFamily="2" charset="2"/>
                <a:buChar char="p"/>
              </a:pPr>
              <a:r>
                <a:rPr lang="zh-CN" altLang="en-US" sz="2400" dirty="0">
                  <a:latin typeface="+mj-ea"/>
                  <a:ea typeface="+mj-ea"/>
                </a:rPr>
                <a:t>不仅与存储介质的存储性能有关</a:t>
              </a:r>
            </a:p>
            <a:p>
              <a:pPr marL="800100" lvl="1" indent="-342900" algn="just">
                <a:lnSpc>
                  <a:spcPct val="130000"/>
                </a:lnSpc>
                <a:buClr>
                  <a:srgbClr val="FF0000"/>
                </a:buClr>
                <a:buFont typeface="Wingdings" panose="05000000000000000000" pitchFamily="2" charset="2"/>
                <a:buChar char="p"/>
              </a:pPr>
              <a:r>
                <a:rPr lang="zh-CN" altLang="en-US" sz="2400" dirty="0">
                  <a:latin typeface="+mj-ea"/>
                  <a:ea typeface="+mj-ea"/>
                </a:rPr>
                <a:t>也与所采用的外存分配方式有关</a:t>
              </a:r>
            </a:p>
          </p:txBody>
        </p:sp>
      </p:grpSp>
      <p:grpSp>
        <p:nvGrpSpPr>
          <p:cNvPr id="48" name="ïSlíḍê"/>
          <p:cNvGrpSpPr/>
          <p:nvPr/>
        </p:nvGrpSpPr>
        <p:grpSpPr>
          <a:xfrm>
            <a:off x="3348471" y="4709230"/>
            <a:ext cx="8378931" cy="609616"/>
            <a:chOff x="4136995" y="5051755"/>
            <a:chExt cx="8378931" cy="609616"/>
          </a:xfrm>
        </p:grpSpPr>
        <p:sp>
          <p:nvSpPr>
            <p:cNvPr id="49" name="ïsľíḓê"/>
            <p:cNvSpPr/>
            <p:nvPr/>
          </p:nvSpPr>
          <p:spPr>
            <a:xfrm>
              <a:off x="4136995" y="5187860"/>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400" b="1" dirty="0">
                <a:solidFill>
                  <a:schemeClr val="bg1"/>
                </a:solidFill>
              </a:endParaRPr>
            </a:p>
          </p:txBody>
        </p:sp>
        <p:sp>
          <p:nvSpPr>
            <p:cNvPr id="50" name="íṧļîḋê"/>
            <p:cNvSpPr txBox="1"/>
            <p:nvPr/>
          </p:nvSpPr>
          <p:spPr>
            <a:xfrm>
              <a:off x="4882717" y="5051755"/>
              <a:ext cx="7633209" cy="609616"/>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400" dirty="0"/>
                <a:t>文件的逻辑结构和物理结构，都影响文件的检索速度</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8.1.2 </a:t>
            </a:r>
            <a:r>
              <a:rPr lang="zh-CN" altLang="en-US" sz="2800" b="1" dirty="0">
                <a:solidFill>
                  <a:schemeClr val="bg1"/>
                </a:solidFill>
              </a:rPr>
              <a:t>文件名和文件类型</a:t>
            </a:r>
          </a:p>
        </p:txBody>
      </p:sp>
      <p:sp>
        <p:nvSpPr>
          <p:cNvPr id="11" name="íSľïdé"/>
          <p:cNvSpPr/>
          <p:nvPr/>
        </p:nvSpPr>
        <p:spPr>
          <a:xfrm>
            <a:off x="1906927" y="1924829"/>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12" name="ïŝļíḓê"/>
          <p:cNvSpPr/>
          <p:nvPr/>
        </p:nvSpPr>
        <p:spPr bwMode="auto">
          <a:xfrm>
            <a:off x="8689292" y="2556677"/>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3" name="îṧľîdé"/>
          <p:cNvSpPr/>
          <p:nvPr/>
        </p:nvSpPr>
        <p:spPr>
          <a:xfrm>
            <a:off x="3945450" y="1508926"/>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14" name="内容占位符 2"/>
          <p:cNvSpPr txBox="1"/>
          <p:nvPr/>
        </p:nvSpPr>
        <p:spPr>
          <a:xfrm>
            <a:off x="894703" y="2556676"/>
            <a:ext cx="4308362" cy="30842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80"/>
              </a:spcBef>
              <a:buNone/>
              <a:defRPr/>
            </a:pPr>
            <a:r>
              <a:rPr lang="zh-CN" altLang="en-US" sz="2400" dirty="0"/>
              <a:t>按文件是否有结构分类</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有结构文件（记录式文件）</a:t>
            </a:r>
          </a:p>
          <a:p>
            <a:pPr marL="800100" lvl="2" indent="-342900">
              <a:lnSpc>
                <a:spcPct val="132000"/>
              </a:lnSpc>
              <a:spcBef>
                <a:spcPts val="370"/>
              </a:spcBef>
              <a:buClr>
                <a:srgbClr val="E71101"/>
              </a:buClr>
              <a:buSzPct val="60000"/>
              <a:buFont typeface="Wingdings" panose="05000000000000000000" pitchFamily="2" charset="2"/>
              <a:buChar char="u"/>
              <a:defRPr/>
            </a:pPr>
            <a:r>
              <a:rPr lang="zh-CN" altLang="en-US" sz="2200" dirty="0">
                <a:solidFill>
                  <a:schemeClr val="tx1">
                    <a:lumMod val="65000"/>
                    <a:lumOff val="35000"/>
                  </a:schemeClr>
                </a:solidFill>
              </a:rPr>
              <a:t>定长记录</a:t>
            </a:r>
          </a:p>
          <a:p>
            <a:pPr marL="800100" lvl="2" indent="-342900">
              <a:lnSpc>
                <a:spcPct val="132000"/>
              </a:lnSpc>
              <a:spcBef>
                <a:spcPts val="370"/>
              </a:spcBef>
              <a:buClr>
                <a:srgbClr val="E71101"/>
              </a:buClr>
              <a:buSzPct val="60000"/>
              <a:buFont typeface="Wingdings" panose="05000000000000000000" pitchFamily="2" charset="2"/>
              <a:buChar char="u"/>
              <a:defRPr/>
            </a:pPr>
            <a:r>
              <a:rPr lang="zh-CN" altLang="en-US" sz="2200" dirty="0">
                <a:solidFill>
                  <a:schemeClr val="tx1">
                    <a:lumMod val="65000"/>
                    <a:lumOff val="35000"/>
                  </a:schemeClr>
                </a:solidFill>
              </a:rPr>
              <a:t>变长记录</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无结构文件（流式文件）</a:t>
            </a:r>
          </a:p>
          <a:p>
            <a:pPr marL="800100" lvl="2" indent="-342900">
              <a:lnSpc>
                <a:spcPct val="132000"/>
              </a:lnSpc>
              <a:spcBef>
                <a:spcPts val="370"/>
              </a:spcBef>
              <a:buClr>
                <a:srgbClr val="E71101"/>
              </a:buClr>
              <a:buSzPct val="60000"/>
              <a:buFont typeface="Wingdings" panose="05000000000000000000" pitchFamily="2" charset="2"/>
              <a:buChar char="u"/>
              <a:defRPr/>
            </a:pPr>
            <a:r>
              <a:rPr lang="zh-CN" altLang="en-US" sz="2200" dirty="0">
                <a:solidFill>
                  <a:schemeClr val="tx1">
                    <a:lumMod val="65000"/>
                    <a:lumOff val="35000"/>
                  </a:schemeClr>
                </a:solidFill>
              </a:rPr>
              <a:t>源程序、可执行文件、库函数</a:t>
            </a:r>
          </a:p>
        </p:txBody>
      </p:sp>
      <p:sp>
        <p:nvSpPr>
          <p:cNvPr id="15" name="内容占位符 2"/>
          <p:cNvSpPr txBox="1"/>
          <p:nvPr/>
        </p:nvSpPr>
        <p:spPr>
          <a:xfrm>
            <a:off x="7696200" y="3235045"/>
            <a:ext cx="4062082" cy="26348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t>有结构文件按文件的记录方式分类</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rgbClr val="0000FF"/>
                </a:solidFill>
              </a:rPr>
              <a:t>顺序文件</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rgbClr val="0000FF"/>
                </a:solidFill>
              </a:rPr>
              <a:t>索引文件</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rgbClr val="0000FF"/>
                </a:solidFill>
              </a:rPr>
              <a:t>索引顺序文件</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8.2.2 </a:t>
            </a:r>
            <a:r>
              <a:rPr lang="zh-CN" altLang="en-US" sz="2800" b="1" dirty="0">
                <a:solidFill>
                  <a:schemeClr val="bg1"/>
                </a:solidFill>
              </a:rPr>
              <a:t>顺序文件</a:t>
            </a:r>
            <a:r>
              <a:rPr lang="en-US" altLang="zh-CN" sz="2800" b="1" dirty="0">
                <a:solidFill>
                  <a:schemeClr val="bg1"/>
                </a:solidFill>
              </a:rPr>
              <a:t>1</a:t>
            </a:r>
            <a:endParaRPr lang="zh-CN" altLang="en-US" sz="2800" b="1" dirty="0">
              <a:solidFill>
                <a:schemeClr val="bg1"/>
              </a:solidFill>
            </a:endParaRPr>
          </a:p>
        </p:txBody>
      </p:sp>
      <p:sp>
        <p:nvSpPr>
          <p:cNvPr id="11" name="íSľïdé"/>
          <p:cNvSpPr/>
          <p:nvPr/>
        </p:nvSpPr>
        <p:spPr>
          <a:xfrm>
            <a:off x="1906927" y="1924829"/>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12" name="ïŝļíḓê"/>
          <p:cNvSpPr/>
          <p:nvPr/>
        </p:nvSpPr>
        <p:spPr bwMode="auto">
          <a:xfrm>
            <a:off x="8689292" y="2556677"/>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3" name="îṧľîdé"/>
          <p:cNvSpPr/>
          <p:nvPr/>
        </p:nvSpPr>
        <p:spPr>
          <a:xfrm>
            <a:off x="3945450" y="1508926"/>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14" name="内容占位符 2"/>
          <p:cNvSpPr txBox="1"/>
          <p:nvPr/>
        </p:nvSpPr>
        <p:spPr>
          <a:xfrm>
            <a:off x="894703" y="2556677"/>
            <a:ext cx="3499744" cy="22727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spcBef>
                <a:spcPts val="580"/>
              </a:spcBef>
              <a:buNone/>
              <a:defRPr/>
            </a:pPr>
            <a:r>
              <a:rPr lang="zh-CN" altLang="en-US" sz="2400" dirty="0">
                <a:solidFill>
                  <a:srgbClr val="FF0000"/>
                </a:solidFill>
              </a:rPr>
              <a:t>串结构</a:t>
            </a:r>
            <a:r>
              <a:rPr lang="zh-CN" altLang="en-US" sz="2400" dirty="0"/>
              <a:t>：按存入时间的先后排序，记录间的顺序与关键字无关</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400" dirty="0">
                <a:solidFill>
                  <a:schemeClr val="tx1">
                    <a:lumMod val="65000"/>
                    <a:lumOff val="35000"/>
                  </a:schemeClr>
                </a:solidFill>
              </a:rPr>
              <a:t>检索比较费时</a:t>
            </a:r>
          </a:p>
        </p:txBody>
      </p:sp>
      <p:sp>
        <p:nvSpPr>
          <p:cNvPr id="15" name="内容占位符 2"/>
          <p:cNvSpPr txBox="1"/>
          <p:nvPr/>
        </p:nvSpPr>
        <p:spPr>
          <a:xfrm>
            <a:off x="7696200" y="3235045"/>
            <a:ext cx="4062082" cy="29083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solidFill>
                  <a:srgbClr val="FF0000"/>
                </a:solidFill>
              </a:rPr>
              <a:t>顺序结构：</a:t>
            </a:r>
            <a:r>
              <a:rPr lang="zh-CN" altLang="en-US" sz="2400" dirty="0"/>
              <a:t>指定一个字段为关键字，所有记录按关键字（</a:t>
            </a:r>
            <a:r>
              <a:rPr lang="zh-CN" altLang="en-US" sz="2400" dirty="0">
                <a:solidFill>
                  <a:srgbClr val="FF0000"/>
                </a:solidFill>
              </a:rPr>
              <a:t>如英文字母</a:t>
            </a:r>
            <a:r>
              <a:rPr lang="zh-CN" altLang="en-US" sz="2400" dirty="0"/>
              <a:t>）排序</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t>检索时可利用有效的查找算法，折半查找法、插值查找法、跳步查找法等</a:t>
            </a:r>
          </a:p>
        </p:txBody>
      </p:sp>
      <p:sp>
        <p:nvSpPr>
          <p:cNvPr id="16" name="内容占位符 2"/>
          <p:cNvSpPr txBox="1"/>
          <p:nvPr/>
        </p:nvSpPr>
        <p:spPr>
          <a:xfrm>
            <a:off x="962888" y="1276683"/>
            <a:ext cx="4308362" cy="4023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80"/>
              </a:spcBef>
              <a:buNone/>
              <a:defRPr/>
            </a:pPr>
            <a:r>
              <a:rPr lang="zh-CN" altLang="en-US" sz="2400" dirty="0"/>
              <a:t>顺序文件的排列方式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顺序文件的优缺点</a:t>
            </a:r>
          </a:p>
        </p:txBody>
      </p:sp>
      <p:sp>
        <p:nvSpPr>
          <p:cNvPr id="5" name="矩形: 圆角 4"/>
          <p:cNvSpPr/>
          <p:nvPr/>
        </p:nvSpPr>
        <p:spPr>
          <a:xfrm>
            <a:off x="1399083" y="1388815"/>
            <a:ext cx="1338997"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优点：</a:t>
            </a:r>
          </a:p>
        </p:txBody>
      </p:sp>
      <p:sp>
        <p:nvSpPr>
          <p:cNvPr id="6" name="内容占位符 2"/>
          <p:cNvSpPr txBox="1"/>
          <p:nvPr/>
        </p:nvSpPr>
        <p:spPr>
          <a:xfrm>
            <a:off x="1400389" y="2107607"/>
            <a:ext cx="5412543" cy="36573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有利于大批记录读写</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存取效率最高</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可存储在顺序存储设备（磁带）上</a:t>
            </a:r>
          </a:p>
        </p:txBody>
      </p:sp>
      <p:sp>
        <p:nvSpPr>
          <p:cNvPr id="7" name="矩形: 圆角 4"/>
          <p:cNvSpPr/>
          <p:nvPr/>
        </p:nvSpPr>
        <p:spPr>
          <a:xfrm>
            <a:off x="1399084" y="3985771"/>
            <a:ext cx="1338998"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缺点</a:t>
            </a:r>
          </a:p>
        </p:txBody>
      </p:sp>
      <p:sp>
        <p:nvSpPr>
          <p:cNvPr id="8" name="内容占位符 2"/>
          <p:cNvSpPr txBox="1"/>
          <p:nvPr/>
        </p:nvSpPr>
        <p:spPr>
          <a:xfrm>
            <a:off x="1399083" y="4708355"/>
            <a:ext cx="4978348" cy="13746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查找或修改单个记录：差</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增加或删除一个记录：难</a:t>
            </a:r>
          </a:p>
        </p:txBody>
      </p:sp>
      <p:sp>
        <p:nvSpPr>
          <p:cNvPr id="11" name="íśḷíḋé"/>
          <p:cNvSpPr/>
          <p:nvPr/>
        </p:nvSpPr>
        <p:spPr bwMode="auto">
          <a:xfrm>
            <a:off x="8303744" y="3196490"/>
            <a:ext cx="2589100" cy="2588226"/>
          </a:xfrm>
          <a:prstGeom prst="ellipse">
            <a:avLst/>
          </a:prstGeom>
          <a:blipFill>
            <a:blip r:embed="rId2"/>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8.2.3 </a:t>
            </a:r>
            <a:r>
              <a:rPr lang="zh-CN" altLang="en-US" sz="2800" b="1" dirty="0">
                <a:solidFill>
                  <a:schemeClr val="bg1"/>
                </a:solidFill>
              </a:rPr>
              <a:t>顺序文件记录寻址</a:t>
            </a:r>
          </a:p>
        </p:txBody>
      </p:sp>
      <p:sp>
        <p:nvSpPr>
          <p:cNvPr id="5" name="矩形: 圆角 4"/>
          <p:cNvSpPr/>
          <p:nvPr/>
        </p:nvSpPr>
        <p:spPr>
          <a:xfrm>
            <a:off x="1399083" y="1388815"/>
            <a:ext cx="4398035"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隐式寻址方式（顺序访问）</a:t>
            </a:r>
          </a:p>
        </p:txBody>
      </p:sp>
      <p:sp>
        <p:nvSpPr>
          <p:cNvPr id="6" name="内容占位符 2"/>
          <p:cNvSpPr txBox="1"/>
          <p:nvPr/>
        </p:nvSpPr>
        <p:spPr>
          <a:xfrm>
            <a:off x="1400389" y="2107607"/>
            <a:ext cx="5412543" cy="1122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定长记录：</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变长记录：</a:t>
            </a:r>
          </a:p>
        </p:txBody>
      </p:sp>
      <p:sp>
        <p:nvSpPr>
          <p:cNvPr id="7" name="矩形: 圆角 4"/>
          <p:cNvSpPr/>
          <p:nvPr/>
        </p:nvSpPr>
        <p:spPr>
          <a:xfrm>
            <a:off x="1399083" y="3453110"/>
            <a:ext cx="5072737"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显式寻址方式（直接</a:t>
            </a:r>
            <a:r>
              <a:rPr lang="en-US" altLang="zh-CN" sz="2800" dirty="0">
                <a:solidFill>
                  <a:schemeClr val="bg1"/>
                </a:solidFill>
                <a:sym typeface="Wingdings" panose="05000000000000000000" pitchFamily="2" charset="2"/>
              </a:rPr>
              <a:t>/</a:t>
            </a:r>
            <a:r>
              <a:rPr lang="zh-CN" altLang="en-US" sz="2800" dirty="0">
                <a:solidFill>
                  <a:schemeClr val="bg1"/>
                </a:solidFill>
                <a:sym typeface="Wingdings" panose="05000000000000000000" pitchFamily="2" charset="2"/>
              </a:rPr>
              <a:t>随机访问）</a:t>
            </a:r>
          </a:p>
        </p:txBody>
      </p:sp>
      <p:sp>
        <p:nvSpPr>
          <p:cNvPr id="8" name="内容占位符 2"/>
          <p:cNvSpPr txBox="1"/>
          <p:nvPr/>
        </p:nvSpPr>
        <p:spPr>
          <a:xfrm>
            <a:off x="1399082" y="4175694"/>
            <a:ext cx="5596521" cy="13746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通过文件中记录的位置</a:t>
            </a:r>
          </a:p>
          <a:p>
            <a:pPr marL="800100" lvl="2" indent="-342900">
              <a:lnSpc>
                <a:spcPct val="132000"/>
              </a:lnSpc>
              <a:spcBef>
                <a:spcPts val="370"/>
              </a:spcBef>
              <a:buClr>
                <a:srgbClr val="E71101"/>
              </a:buClr>
              <a:buSzPct val="100000"/>
              <a:buFont typeface="Wingdings" panose="05000000000000000000" pitchFamily="2" charset="2"/>
              <a:buChar char="Ø"/>
              <a:defRPr/>
            </a:pPr>
            <a:r>
              <a:rPr lang="zh-CN" altLang="en-US" sz="2200" dirty="0"/>
              <a:t>定长记录：</a:t>
            </a:r>
          </a:p>
          <a:p>
            <a:pPr marL="800100" lvl="2" indent="-342900">
              <a:lnSpc>
                <a:spcPct val="132000"/>
              </a:lnSpc>
              <a:spcBef>
                <a:spcPts val="370"/>
              </a:spcBef>
              <a:buClr>
                <a:srgbClr val="E71101"/>
              </a:buClr>
              <a:buSzPct val="100000"/>
              <a:buFont typeface="Wingdings" panose="05000000000000000000" pitchFamily="2" charset="2"/>
              <a:buChar char="Ø"/>
              <a:defRPr/>
            </a:pPr>
            <a:r>
              <a:rPr lang="zh-CN" altLang="en-US" sz="2200" dirty="0"/>
              <a:t>变长记录：</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利用关键字</a:t>
            </a:r>
          </a:p>
        </p:txBody>
      </p:sp>
      <p:sp>
        <p:nvSpPr>
          <p:cNvPr id="11" name="íśḷíḋé"/>
          <p:cNvSpPr/>
          <p:nvPr/>
        </p:nvSpPr>
        <p:spPr bwMode="auto">
          <a:xfrm>
            <a:off x="8703239" y="3549151"/>
            <a:ext cx="2589100" cy="2588226"/>
          </a:xfrm>
          <a:prstGeom prst="ellipse">
            <a:avLst/>
          </a:prstGeom>
          <a:blipFill>
            <a:blip r:embed="rId2"/>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pic>
        <p:nvPicPr>
          <p:cNvPr id="9" name="图片 8"/>
          <p:cNvPicPr>
            <a:picLocks noChangeAspect="1"/>
          </p:cNvPicPr>
          <p:nvPr/>
        </p:nvPicPr>
        <p:blipFill>
          <a:blip r:embed="rId3"/>
          <a:stretch>
            <a:fillRect/>
          </a:stretch>
        </p:blipFill>
        <p:spPr>
          <a:xfrm>
            <a:off x="3519015" y="2214616"/>
            <a:ext cx="5500697" cy="10159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定长和变长记录文件</a:t>
            </a:r>
          </a:p>
        </p:txBody>
      </p:sp>
      <p:graphicFrame>
        <p:nvGraphicFramePr>
          <p:cNvPr id="2" name="表格 2"/>
          <p:cNvGraphicFramePr>
            <a:graphicFrameLocks noGrp="1"/>
          </p:cNvGraphicFramePr>
          <p:nvPr/>
        </p:nvGraphicFramePr>
        <p:xfrm>
          <a:off x="1649150" y="1775544"/>
          <a:ext cx="1429305" cy="3897285"/>
        </p:xfrm>
        <a:graphic>
          <a:graphicData uri="http://schemas.openxmlformats.org/drawingml/2006/table">
            <a:tbl>
              <a:tblPr firstRow="1" bandRow="1">
                <a:tableStyleId>{5DA37D80-6434-44D0-A028-1B22A696006F}</a:tableStyleId>
              </a:tblPr>
              <a:tblGrid>
                <a:gridCol w="1429305">
                  <a:extLst>
                    <a:ext uri="{9D8B030D-6E8A-4147-A177-3AD203B41FA5}">
                      <a16:colId xmlns:a16="http://schemas.microsoft.com/office/drawing/2014/main" val="20000"/>
                    </a:ext>
                  </a:extLst>
                </a:gridCol>
              </a:tblGrid>
              <a:tr h="55675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R</a:t>
                      </a:r>
                      <a:r>
                        <a:rPr kumimoji="1" lang="en-US" altLang="zh-CN" sz="28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p>
                  </a:txBody>
                  <a:tcPr anchor="ctr"/>
                </a:tc>
                <a:extLst>
                  <a:ext uri="{0D108BD9-81ED-4DB2-BD59-A6C34878D82A}">
                    <a16:rowId xmlns:a16="http://schemas.microsoft.com/office/drawing/2014/main" val="10000"/>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1</a:t>
                      </a:r>
                    </a:p>
                  </a:txBody>
                  <a:tcPr marL="92075" marR="92075" marT="34529" marB="34529" anchor="ctr" horzOverflow="overflow"/>
                </a:tc>
                <a:extLst>
                  <a:ext uri="{0D108BD9-81ED-4DB2-BD59-A6C34878D82A}">
                    <a16:rowId xmlns:a16="http://schemas.microsoft.com/office/drawing/2014/main" val="10001"/>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2</a:t>
                      </a:r>
                    </a:p>
                  </a:txBody>
                  <a:tcPr marL="92075" marR="92075" marT="34529" marB="34529" anchor="ctr" horzOverflow="overflow"/>
                </a:tc>
                <a:extLst>
                  <a:ext uri="{0D108BD9-81ED-4DB2-BD59-A6C34878D82A}">
                    <a16:rowId xmlns:a16="http://schemas.microsoft.com/office/drawing/2014/main" val="10002"/>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3</a:t>
                      </a:r>
                    </a:p>
                  </a:txBody>
                  <a:tcPr marL="92075" marR="92075" marT="34529" marB="34529" anchor="ctr" horzOverflow="overflow"/>
                </a:tc>
                <a:extLst>
                  <a:ext uri="{0D108BD9-81ED-4DB2-BD59-A6C34878D82A}">
                    <a16:rowId xmlns:a16="http://schemas.microsoft.com/office/drawing/2014/main" val="10003"/>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t>
                      </a:r>
                    </a:p>
                  </a:txBody>
                  <a:tcPr marL="92075" marR="92075" marT="34529" marB="34529" anchor="ctr" horzOverflow="overflow"/>
                </a:tc>
                <a:extLst>
                  <a:ext uri="{0D108BD9-81ED-4DB2-BD59-A6C34878D82A}">
                    <a16:rowId xmlns:a16="http://schemas.microsoft.com/office/drawing/2014/main" val="10004"/>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err="1">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err="1">
                          <a:ln>
                            <a:noFill/>
                          </a:ln>
                          <a:solidFill>
                            <a:schemeClr val="tx1"/>
                          </a:solidFill>
                          <a:effectLst/>
                          <a:latin typeface="Times New Roman" panose="02020603050405020304" pitchFamily="18" charset="0"/>
                          <a:ea typeface="宋体" panose="02010600030101010101" pitchFamily="2" charset="-122"/>
                          <a:cs typeface="+mn-cs"/>
                        </a:rPr>
                        <a:t>i</a:t>
                      </a:r>
                      <a:endPar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endParaRPr>
                    </a:p>
                  </a:txBody>
                  <a:tcPr marL="92075" marR="92075" marT="34529" marB="34529" anchor="ctr" horzOverflow="overflow"/>
                </a:tc>
                <a:extLst>
                  <a:ext uri="{0D108BD9-81ED-4DB2-BD59-A6C34878D82A}">
                    <a16:rowId xmlns:a16="http://schemas.microsoft.com/office/drawing/2014/main" val="10005"/>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t>
                      </a:r>
                    </a:p>
                  </a:txBody>
                  <a:tcPr marL="92075" marR="92075" marT="34529" marB="34529" anchor="ctr" horzOverflow="overflow"/>
                </a:tc>
                <a:extLst>
                  <a:ext uri="{0D108BD9-81ED-4DB2-BD59-A6C34878D82A}">
                    <a16:rowId xmlns:a16="http://schemas.microsoft.com/office/drawing/2014/main" val="10006"/>
                  </a:ext>
                </a:extLst>
              </a:tr>
            </a:tbl>
          </a:graphicData>
        </a:graphic>
      </p:graphicFrame>
      <p:sp>
        <p:nvSpPr>
          <p:cNvPr id="83" name="Line 37"/>
          <p:cNvSpPr>
            <a:spLocks noChangeShapeType="1"/>
          </p:cNvSpPr>
          <p:nvPr/>
        </p:nvSpPr>
        <p:spPr bwMode="auto">
          <a:xfrm>
            <a:off x="658550" y="4584298"/>
            <a:ext cx="76200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4" name="Text Box 50"/>
          <p:cNvSpPr txBox="1">
            <a:spLocks noChangeArrowheads="1"/>
          </p:cNvSpPr>
          <p:nvPr/>
        </p:nvSpPr>
        <p:spPr bwMode="auto">
          <a:xfrm>
            <a:off x="544250" y="4586680"/>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err="1">
                <a:ea typeface="华文新魏" panose="02010800040101010101" pitchFamily="2" charset="-122"/>
              </a:rPr>
              <a:t>Rptr</a:t>
            </a:r>
            <a:endParaRPr lang="en-US" altLang="zh-CN" sz="2800" dirty="0">
              <a:ea typeface="华文新魏" panose="02010800040101010101" pitchFamily="2" charset="-122"/>
            </a:endParaRPr>
          </a:p>
        </p:txBody>
      </p:sp>
      <p:sp>
        <p:nvSpPr>
          <p:cNvPr id="85" name="Line 43"/>
          <p:cNvSpPr>
            <a:spLocks noChangeShapeType="1"/>
          </p:cNvSpPr>
          <p:nvPr/>
        </p:nvSpPr>
        <p:spPr bwMode="auto">
          <a:xfrm>
            <a:off x="3092739" y="1785433"/>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6" name="Line 44"/>
          <p:cNvSpPr>
            <a:spLocks noChangeShapeType="1"/>
          </p:cNvSpPr>
          <p:nvPr/>
        </p:nvSpPr>
        <p:spPr bwMode="auto">
          <a:xfrm>
            <a:off x="3080039" y="2329931"/>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7" name="Line 45"/>
          <p:cNvSpPr>
            <a:spLocks noChangeShapeType="1"/>
          </p:cNvSpPr>
          <p:nvPr/>
        </p:nvSpPr>
        <p:spPr bwMode="auto">
          <a:xfrm>
            <a:off x="3097795" y="2891536"/>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8" name="Line 46"/>
          <p:cNvSpPr>
            <a:spLocks noChangeShapeType="1"/>
          </p:cNvSpPr>
          <p:nvPr/>
        </p:nvSpPr>
        <p:spPr bwMode="auto">
          <a:xfrm>
            <a:off x="3078455" y="3435008"/>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89" name="Line 47"/>
          <p:cNvSpPr>
            <a:spLocks noChangeShapeType="1"/>
          </p:cNvSpPr>
          <p:nvPr/>
        </p:nvSpPr>
        <p:spPr bwMode="auto">
          <a:xfrm>
            <a:off x="3091155" y="4005492"/>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90" name="Line 48"/>
          <p:cNvSpPr>
            <a:spLocks noChangeShapeType="1"/>
          </p:cNvSpPr>
          <p:nvPr/>
        </p:nvSpPr>
        <p:spPr bwMode="auto">
          <a:xfrm>
            <a:off x="3091155" y="4564232"/>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91" name="Line 49"/>
          <p:cNvSpPr>
            <a:spLocks noChangeShapeType="1"/>
          </p:cNvSpPr>
          <p:nvPr/>
        </p:nvSpPr>
        <p:spPr bwMode="auto">
          <a:xfrm>
            <a:off x="3078455" y="5108084"/>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92" name="AutoShape 38"/>
          <p:cNvSpPr/>
          <p:nvPr/>
        </p:nvSpPr>
        <p:spPr bwMode="auto">
          <a:xfrm>
            <a:off x="3141955" y="1837351"/>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99" name="AutoShape 38"/>
          <p:cNvSpPr/>
          <p:nvPr/>
        </p:nvSpPr>
        <p:spPr bwMode="auto">
          <a:xfrm>
            <a:off x="3162916" y="2369124"/>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00" name="AutoShape 38"/>
          <p:cNvSpPr/>
          <p:nvPr/>
        </p:nvSpPr>
        <p:spPr bwMode="auto">
          <a:xfrm>
            <a:off x="3154655" y="2928799"/>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01" name="AutoShape 38"/>
          <p:cNvSpPr/>
          <p:nvPr/>
        </p:nvSpPr>
        <p:spPr bwMode="auto">
          <a:xfrm>
            <a:off x="3145160" y="3504578"/>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02" name="AutoShape 38"/>
          <p:cNvSpPr/>
          <p:nvPr/>
        </p:nvSpPr>
        <p:spPr bwMode="auto">
          <a:xfrm>
            <a:off x="3154038" y="4618835"/>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03" name="Text Box 50"/>
          <p:cNvSpPr txBox="1">
            <a:spLocks noChangeArrowheads="1"/>
          </p:cNvSpPr>
          <p:nvPr/>
        </p:nvSpPr>
        <p:spPr bwMode="auto">
          <a:xfrm>
            <a:off x="3256255" y="1815493"/>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4" name="Text Box 50"/>
          <p:cNvSpPr txBox="1">
            <a:spLocks noChangeArrowheads="1"/>
          </p:cNvSpPr>
          <p:nvPr/>
        </p:nvSpPr>
        <p:spPr bwMode="auto">
          <a:xfrm>
            <a:off x="3256255" y="2364809"/>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5" name="Text Box 50"/>
          <p:cNvSpPr txBox="1">
            <a:spLocks noChangeArrowheads="1"/>
          </p:cNvSpPr>
          <p:nvPr/>
        </p:nvSpPr>
        <p:spPr bwMode="auto">
          <a:xfrm>
            <a:off x="3256255" y="2898094"/>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6" name="Text Box 50"/>
          <p:cNvSpPr txBox="1">
            <a:spLocks noChangeArrowheads="1"/>
          </p:cNvSpPr>
          <p:nvPr/>
        </p:nvSpPr>
        <p:spPr bwMode="auto">
          <a:xfrm>
            <a:off x="3256255" y="3465534"/>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7" name="Text Box 50"/>
          <p:cNvSpPr txBox="1">
            <a:spLocks noChangeArrowheads="1"/>
          </p:cNvSpPr>
          <p:nvPr/>
        </p:nvSpPr>
        <p:spPr bwMode="auto">
          <a:xfrm>
            <a:off x="3256255" y="4574227"/>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p>
        </p:txBody>
      </p:sp>
      <p:sp>
        <p:nvSpPr>
          <p:cNvPr id="108" name="Text Box 50"/>
          <p:cNvSpPr txBox="1">
            <a:spLocks noChangeArrowheads="1"/>
          </p:cNvSpPr>
          <p:nvPr/>
        </p:nvSpPr>
        <p:spPr bwMode="auto">
          <a:xfrm>
            <a:off x="4599809" y="1523502"/>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0</a:t>
            </a:r>
          </a:p>
        </p:txBody>
      </p:sp>
      <p:sp>
        <p:nvSpPr>
          <p:cNvPr id="109" name="Text Box 50"/>
          <p:cNvSpPr txBox="1">
            <a:spLocks noChangeArrowheads="1"/>
          </p:cNvSpPr>
          <p:nvPr/>
        </p:nvSpPr>
        <p:spPr bwMode="auto">
          <a:xfrm>
            <a:off x="4599809" y="2072818"/>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L</a:t>
            </a:r>
          </a:p>
        </p:txBody>
      </p:sp>
      <p:sp>
        <p:nvSpPr>
          <p:cNvPr id="110" name="Text Box 50"/>
          <p:cNvSpPr txBox="1">
            <a:spLocks noChangeArrowheads="1"/>
          </p:cNvSpPr>
          <p:nvPr/>
        </p:nvSpPr>
        <p:spPr bwMode="auto">
          <a:xfrm>
            <a:off x="4599809" y="2606103"/>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2L</a:t>
            </a:r>
          </a:p>
        </p:txBody>
      </p:sp>
      <p:sp>
        <p:nvSpPr>
          <p:cNvPr id="111" name="Text Box 50"/>
          <p:cNvSpPr txBox="1">
            <a:spLocks noChangeArrowheads="1"/>
          </p:cNvSpPr>
          <p:nvPr/>
        </p:nvSpPr>
        <p:spPr bwMode="auto">
          <a:xfrm>
            <a:off x="4599809" y="3173543"/>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3L</a:t>
            </a:r>
          </a:p>
        </p:txBody>
      </p:sp>
      <p:sp>
        <p:nvSpPr>
          <p:cNvPr id="112" name="Text Box 50"/>
          <p:cNvSpPr txBox="1">
            <a:spLocks noChangeArrowheads="1"/>
          </p:cNvSpPr>
          <p:nvPr/>
        </p:nvSpPr>
        <p:spPr bwMode="auto">
          <a:xfrm>
            <a:off x="4599809" y="4282236"/>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err="1">
                <a:ea typeface="华文新魏" panose="02010800040101010101" pitchFamily="2" charset="-122"/>
              </a:rPr>
              <a:t>iL</a:t>
            </a:r>
            <a:endParaRPr lang="en-US" altLang="zh-CN" sz="2800" dirty="0">
              <a:ea typeface="华文新魏" panose="02010800040101010101" pitchFamily="2" charset="-122"/>
            </a:endParaRPr>
          </a:p>
        </p:txBody>
      </p:sp>
      <p:sp>
        <p:nvSpPr>
          <p:cNvPr id="113" name="Text Box 50"/>
          <p:cNvSpPr txBox="1">
            <a:spLocks noChangeArrowheads="1"/>
          </p:cNvSpPr>
          <p:nvPr/>
        </p:nvSpPr>
        <p:spPr bwMode="auto">
          <a:xfrm>
            <a:off x="4599809" y="3724186"/>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4L</a:t>
            </a:r>
          </a:p>
        </p:txBody>
      </p:sp>
      <p:sp>
        <p:nvSpPr>
          <p:cNvPr id="114" name="Text Box 50"/>
          <p:cNvSpPr txBox="1">
            <a:spLocks noChangeArrowheads="1"/>
          </p:cNvSpPr>
          <p:nvPr/>
        </p:nvSpPr>
        <p:spPr bwMode="auto">
          <a:xfrm>
            <a:off x="4599809" y="4806098"/>
            <a:ext cx="1286086"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(i+1)L</a:t>
            </a:r>
          </a:p>
        </p:txBody>
      </p:sp>
      <p:graphicFrame>
        <p:nvGraphicFramePr>
          <p:cNvPr id="115" name="表格 2"/>
          <p:cNvGraphicFramePr>
            <a:graphicFrameLocks noGrp="1"/>
          </p:cNvGraphicFramePr>
          <p:nvPr/>
        </p:nvGraphicFramePr>
        <p:xfrm>
          <a:off x="6463712" y="1218789"/>
          <a:ext cx="1429305" cy="4454040"/>
        </p:xfrm>
        <a:graphic>
          <a:graphicData uri="http://schemas.openxmlformats.org/drawingml/2006/table">
            <a:tbl>
              <a:tblPr firstRow="1" bandRow="1">
                <a:tableStyleId>{5DA37D80-6434-44D0-A028-1B22A696006F}</a:tableStyleId>
              </a:tblPr>
              <a:tblGrid>
                <a:gridCol w="1429305">
                  <a:extLst>
                    <a:ext uri="{9D8B030D-6E8A-4147-A177-3AD203B41FA5}">
                      <a16:colId xmlns:a16="http://schemas.microsoft.com/office/drawing/2014/main" val="20000"/>
                    </a:ext>
                  </a:extLst>
                </a:gridCol>
              </a:tblGrid>
              <a:tr h="55675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a:t>
                      </a:r>
                      <a:r>
                        <a:rPr kumimoji="1" lang="en-US" altLang="zh-CN" sz="28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p>
                  </a:txBody>
                  <a:tcPr anchor="ctr">
                    <a:solidFill>
                      <a:schemeClr val="accent2">
                        <a:lumMod val="20000"/>
                        <a:lumOff val="80000"/>
                      </a:schemeClr>
                    </a:solidFill>
                  </a:tcPr>
                </a:tc>
                <a:extLst>
                  <a:ext uri="{0D108BD9-81ED-4DB2-BD59-A6C34878D82A}">
                    <a16:rowId xmlns:a16="http://schemas.microsoft.com/office/drawing/2014/main" val="10000"/>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0</a:t>
                      </a:r>
                    </a:p>
                  </a:txBody>
                  <a:tcPr marL="92075" marR="92075" marT="34529" marB="34529" anchor="ctr" horzOverflow="overflow">
                    <a:noFill/>
                  </a:tcPr>
                </a:tc>
                <a:extLst>
                  <a:ext uri="{0D108BD9-81ED-4DB2-BD59-A6C34878D82A}">
                    <a16:rowId xmlns:a16="http://schemas.microsoft.com/office/drawing/2014/main" val="10001"/>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L</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1</a:t>
                      </a:r>
                    </a:p>
                  </a:txBody>
                  <a:tcPr marL="92075" marR="92075" marT="34529" marB="34529" anchor="ctr" horzOverflow="overflow">
                    <a:solidFill>
                      <a:schemeClr val="accent2">
                        <a:lumMod val="20000"/>
                        <a:lumOff val="80000"/>
                      </a:schemeClr>
                    </a:solidFill>
                  </a:tcPr>
                </a:tc>
                <a:extLst>
                  <a:ext uri="{0D108BD9-81ED-4DB2-BD59-A6C34878D82A}">
                    <a16:rowId xmlns:a16="http://schemas.microsoft.com/office/drawing/2014/main" val="10002"/>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1</a:t>
                      </a:r>
                    </a:p>
                  </a:txBody>
                  <a:tcPr marL="92075" marR="92075" marT="34529" marB="34529" anchor="ctr" horzOverflow="overflow">
                    <a:noFill/>
                  </a:tcPr>
                </a:tc>
                <a:extLst>
                  <a:ext uri="{0D108BD9-81ED-4DB2-BD59-A6C34878D82A}">
                    <a16:rowId xmlns:a16="http://schemas.microsoft.com/office/drawing/2014/main" val="10003"/>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t>
                      </a:r>
                    </a:p>
                  </a:txBody>
                  <a:tcPr marL="92075" marR="92075" marT="34529" marB="34529" anchor="ctr" horzOverflow="overflow">
                    <a:noFill/>
                  </a:tcPr>
                </a:tc>
                <a:extLst>
                  <a:ext uri="{0D108BD9-81ED-4DB2-BD59-A6C34878D82A}">
                    <a16:rowId xmlns:a16="http://schemas.microsoft.com/office/drawing/2014/main" val="10004"/>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L</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i</a:t>
                      </a:r>
                    </a:p>
                  </a:txBody>
                  <a:tcPr marL="92075" marR="92075" marT="34529" marB="34529" anchor="ctr" horzOverflow="overflow">
                    <a:solidFill>
                      <a:schemeClr val="accent2">
                        <a:lumMod val="20000"/>
                        <a:lumOff val="80000"/>
                      </a:schemeClr>
                    </a:solidFill>
                  </a:tcPr>
                </a:tc>
                <a:extLst>
                  <a:ext uri="{0D108BD9-81ED-4DB2-BD59-A6C34878D82A}">
                    <a16:rowId xmlns:a16="http://schemas.microsoft.com/office/drawing/2014/main" val="10005"/>
                  </a:ext>
                </a:extLst>
              </a:tr>
              <a:tr h="55675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R</a:t>
                      </a:r>
                      <a:r>
                        <a:rPr kumimoji="1" lang="en-US" altLang="zh-CN" sz="2800" b="0" i="0" u="none" strike="noStrike" kern="1200" cap="none" normalizeH="0" baseline="-25000" dirty="0">
                          <a:ln>
                            <a:noFill/>
                          </a:ln>
                          <a:solidFill>
                            <a:schemeClr val="tx1"/>
                          </a:solidFill>
                          <a:effectLst/>
                          <a:latin typeface="Times New Roman" panose="02020603050405020304" pitchFamily="18" charset="0"/>
                          <a:ea typeface="宋体" panose="02010600030101010101" pitchFamily="2" charset="-122"/>
                          <a:cs typeface="+mn-cs"/>
                        </a:rPr>
                        <a:t>i</a:t>
                      </a:r>
                    </a:p>
                  </a:txBody>
                  <a:tcPr marL="92075" marR="92075" marT="34529" marB="34529" anchor="ctr" horzOverflow="overflow">
                    <a:noFill/>
                  </a:tcPr>
                </a:tc>
                <a:extLst>
                  <a:ext uri="{0D108BD9-81ED-4DB2-BD59-A6C34878D82A}">
                    <a16:rowId xmlns:a16="http://schemas.microsoft.com/office/drawing/2014/main" val="10006"/>
                  </a:ext>
                </a:extLst>
              </a:tr>
              <a:tr h="55675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t>
                      </a:r>
                    </a:p>
                  </a:txBody>
                  <a:tcPr marL="92075" marR="92075" marT="34529" marB="34529" anchor="ctr" horzOverflow="overflow">
                    <a:noFill/>
                  </a:tcPr>
                </a:tc>
                <a:extLst>
                  <a:ext uri="{0D108BD9-81ED-4DB2-BD59-A6C34878D82A}">
                    <a16:rowId xmlns:a16="http://schemas.microsoft.com/office/drawing/2014/main" val="10007"/>
                  </a:ext>
                </a:extLst>
              </a:tr>
            </a:tbl>
          </a:graphicData>
        </a:graphic>
      </p:graphicFrame>
      <p:sp>
        <p:nvSpPr>
          <p:cNvPr id="116" name="Line 43"/>
          <p:cNvSpPr>
            <a:spLocks noChangeShapeType="1"/>
          </p:cNvSpPr>
          <p:nvPr/>
        </p:nvSpPr>
        <p:spPr bwMode="auto">
          <a:xfrm>
            <a:off x="7893017" y="1218789"/>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17" name="Line 43"/>
          <p:cNvSpPr>
            <a:spLocks noChangeShapeType="1"/>
          </p:cNvSpPr>
          <p:nvPr/>
        </p:nvSpPr>
        <p:spPr bwMode="auto">
          <a:xfrm>
            <a:off x="7893017" y="2339355"/>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18" name="Line 43"/>
          <p:cNvSpPr>
            <a:spLocks noChangeShapeType="1"/>
          </p:cNvSpPr>
          <p:nvPr/>
        </p:nvSpPr>
        <p:spPr bwMode="auto">
          <a:xfrm>
            <a:off x="7893017" y="3217050"/>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19" name="Line 43"/>
          <p:cNvSpPr>
            <a:spLocks noChangeShapeType="1"/>
          </p:cNvSpPr>
          <p:nvPr/>
        </p:nvSpPr>
        <p:spPr bwMode="auto">
          <a:xfrm>
            <a:off x="7893017" y="3734353"/>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22" name="Line 43"/>
          <p:cNvSpPr>
            <a:spLocks noChangeShapeType="1"/>
          </p:cNvSpPr>
          <p:nvPr/>
        </p:nvSpPr>
        <p:spPr bwMode="auto">
          <a:xfrm>
            <a:off x="7893017" y="4802954"/>
            <a:ext cx="1447800" cy="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24" name="AutoShape 38"/>
          <p:cNvSpPr/>
          <p:nvPr/>
        </p:nvSpPr>
        <p:spPr bwMode="auto">
          <a:xfrm>
            <a:off x="8001246" y="4248048"/>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25" name="AutoShape 38"/>
          <p:cNvSpPr/>
          <p:nvPr/>
        </p:nvSpPr>
        <p:spPr bwMode="auto">
          <a:xfrm>
            <a:off x="8026646" y="2620311"/>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26" name="AutoShape 38"/>
          <p:cNvSpPr/>
          <p:nvPr/>
        </p:nvSpPr>
        <p:spPr bwMode="auto">
          <a:xfrm>
            <a:off x="8052046" y="1598849"/>
            <a:ext cx="50800" cy="459551"/>
          </a:xfrm>
          <a:prstGeom prst="rightBrace">
            <a:avLst>
              <a:gd name="adj1" fmla="val 41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ea typeface="华文新魏" panose="02010800040101010101" pitchFamily="2" charset="-122"/>
            </a:endParaRPr>
          </a:p>
        </p:txBody>
      </p:sp>
      <p:sp>
        <p:nvSpPr>
          <p:cNvPr id="127" name="Text Box 50"/>
          <p:cNvSpPr txBox="1">
            <a:spLocks noChangeArrowheads="1"/>
          </p:cNvSpPr>
          <p:nvPr/>
        </p:nvSpPr>
        <p:spPr bwMode="auto">
          <a:xfrm>
            <a:off x="9394112" y="956858"/>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0</a:t>
            </a:r>
          </a:p>
        </p:txBody>
      </p:sp>
      <p:sp>
        <p:nvSpPr>
          <p:cNvPr id="128" name="Text Box 50"/>
          <p:cNvSpPr txBox="1">
            <a:spLocks noChangeArrowheads="1"/>
          </p:cNvSpPr>
          <p:nvPr/>
        </p:nvSpPr>
        <p:spPr bwMode="auto">
          <a:xfrm>
            <a:off x="8171117" y="1675016"/>
            <a:ext cx="609799"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0</a:t>
            </a:r>
          </a:p>
        </p:txBody>
      </p:sp>
      <p:sp>
        <p:nvSpPr>
          <p:cNvPr id="129" name="Text Box 50"/>
          <p:cNvSpPr txBox="1">
            <a:spLocks noChangeArrowheads="1"/>
          </p:cNvSpPr>
          <p:nvPr/>
        </p:nvSpPr>
        <p:spPr bwMode="auto">
          <a:xfrm>
            <a:off x="9451674" y="2065613"/>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0</a:t>
            </a:r>
            <a:r>
              <a:rPr lang="en-US" altLang="zh-CN" sz="2800" dirty="0">
                <a:ea typeface="华文新魏" panose="02010800040101010101" pitchFamily="2" charset="-122"/>
              </a:rPr>
              <a:t>+1</a:t>
            </a:r>
          </a:p>
        </p:txBody>
      </p:sp>
      <p:sp>
        <p:nvSpPr>
          <p:cNvPr id="130" name="Text Box 50"/>
          <p:cNvSpPr txBox="1">
            <a:spLocks noChangeArrowheads="1"/>
          </p:cNvSpPr>
          <p:nvPr/>
        </p:nvSpPr>
        <p:spPr bwMode="auto">
          <a:xfrm>
            <a:off x="8211075" y="2566744"/>
            <a:ext cx="562529"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1</a:t>
            </a:r>
          </a:p>
        </p:txBody>
      </p:sp>
      <p:sp>
        <p:nvSpPr>
          <p:cNvPr id="131" name="Text Box 50"/>
          <p:cNvSpPr txBox="1">
            <a:spLocks noChangeArrowheads="1"/>
          </p:cNvSpPr>
          <p:nvPr/>
        </p:nvSpPr>
        <p:spPr bwMode="auto">
          <a:xfrm>
            <a:off x="9451871" y="2911612"/>
            <a:ext cx="1547561"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0</a:t>
            </a:r>
            <a:r>
              <a:rPr lang="en-US" altLang="zh-CN" sz="2800" dirty="0">
                <a:ea typeface="华文新魏" panose="02010800040101010101" pitchFamily="2" charset="-122"/>
              </a:rPr>
              <a:t>+L</a:t>
            </a:r>
            <a:r>
              <a:rPr lang="en-US" altLang="zh-CN" sz="2800" baseline="-25000" dirty="0">
                <a:ea typeface="华文新魏" panose="02010800040101010101" pitchFamily="2" charset="-122"/>
              </a:rPr>
              <a:t>1</a:t>
            </a:r>
            <a:r>
              <a:rPr lang="en-US" altLang="zh-CN" sz="2800" dirty="0">
                <a:ea typeface="华文新魏" panose="02010800040101010101" pitchFamily="2" charset="-122"/>
              </a:rPr>
              <a:t>+2</a:t>
            </a:r>
          </a:p>
        </p:txBody>
      </p:sp>
      <p:sp>
        <p:nvSpPr>
          <p:cNvPr id="132" name="Text Box 50"/>
          <p:cNvSpPr txBox="1">
            <a:spLocks noChangeArrowheads="1"/>
          </p:cNvSpPr>
          <p:nvPr/>
        </p:nvSpPr>
        <p:spPr bwMode="auto">
          <a:xfrm>
            <a:off x="8211075" y="4183737"/>
            <a:ext cx="105720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 typeface="Monotype Sorts" pitchFamily="2" charset="2"/>
              <a:buNone/>
            </a:pPr>
            <a:r>
              <a:rPr lang="en-US" altLang="zh-CN" sz="2800" dirty="0">
                <a:ea typeface="华文新魏" panose="02010800040101010101" pitchFamily="2" charset="-122"/>
              </a:rPr>
              <a:t>L</a:t>
            </a:r>
            <a:r>
              <a:rPr lang="en-US" altLang="zh-CN" sz="2800" baseline="-25000" dirty="0">
                <a:ea typeface="华文新魏" panose="02010800040101010101" pitchFamily="2" charset="-122"/>
              </a:rPr>
              <a:t>i</a:t>
            </a:r>
          </a:p>
        </p:txBody>
      </p:sp>
      <p:graphicFrame>
        <p:nvGraphicFramePr>
          <p:cNvPr id="133" name="Object 115"/>
          <p:cNvGraphicFramePr>
            <a:graphicFrameLocks noChangeAspect="1"/>
          </p:cNvGraphicFramePr>
          <p:nvPr/>
        </p:nvGraphicFramePr>
        <p:xfrm>
          <a:off x="9449046" y="3451235"/>
          <a:ext cx="2018476" cy="612752"/>
        </p:xfrm>
        <a:graphic>
          <a:graphicData uri="http://schemas.openxmlformats.org/presentationml/2006/ole">
            <mc:AlternateContent xmlns:mc="http://schemas.openxmlformats.org/markup-compatibility/2006">
              <mc:Choice xmlns:v="urn:schemas-microsoft-com:vml" Requires="v">
                <p:oleObj name="Equation" r:id="rId2" imgW="673100" imgH="431800" progId="Equation.3">
                  <p:embed/>
                </p:oleObj>
              </mc:Choice>
              <mc:Fallback>
                <p:oleObj name="Equation" r:id="rId2" imgW="673100" imgH="431800" progId="Equation.3">
                  <p:embed/>
                  <p:pic>
                    <p:nvPicPr>
                      <p:cNvPr id="0" name="Object 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9046" y="3451235"/>
                        <a:ext cx="2018476" cy="612752"/>
                      </a:xfrm>
                      <a:prstGeom prst="rect">
                        <a:avLst/>
                      </a:prstGeom>
                      <a:solidFill>
                        <a:schemeClr val="tx2">
                          <a:lumMod val="20000"/>
                          <a:lumOff val="80000"/>
                        </a:schemeClr>
                      </a:solidFill>
                      <a:ln>
                        <a:noFill/>
                      </a:ln>
                    </p:spPr>
                  </p:pic>
                </p:oleObj>
              </mc:Fallback>
            </mc:AlternateContent>
          </a:graphicData>
        </a:graphic>
      </p:graphicFrame>
      <p:graphicFrame>
        <p:nvGraphicFramePr>
          <p:cNvPr id="134" name="Object 116"/>
          <p:cNvGraphicFramePr>
            <a:graphicFrameLocks noChangeAspect="1"/>
          </p:cNvGraphicFramePr>
          <p:nvPr/>
        </p:nvGraphicFramePr>
        <p:xfrm>
          <a:off x="9427306" y="4521259"/>
          <a:ext cx="2018476" cy="612752"/>
        </p:xfrm>
        <a:graphic>
          <a:graphicData uri="http://schemas.openxmlformats.org/presentationml/2006/ole">
            <mc:AlternateContent xmlns:mc="http://schemas.openxmlformats.org/markup-compatibility/2006">
              <mc:Choice xmlns:v="urn:schemas-microsoft-com:vml" Requires="v">
                <p:oleObj name="Equation" r:id="rId2" imgW="673100" imgH="431800" progId="Equation.3">
                  <p:embed/>
                </p:oleObj>
              </mc:Choice>
              <mc:Fallback>
                <p:oleObj name="Equation" r:id="rId2" imgW="673100" imgH="431800" progId="Equation.3">
                  <p:embed/>
                  <p:pic>
                    <p:nvPicPr>
                      <p:cNvPr id="0" name="Object 1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7306" y="4521259"/>
                        <a:ext cx="2018476" cy="612752"/>
                      </a:xfrm>
                      <a:prstGeom prst="rect">
                        <a:avLst/>
                      </a:prstGeom>
                      <a:solidFill>
                        <a:schemeClr val="tx2">
                          <a:lumMod val="20000"/>
                          <a:lumOff val="80000"/>
                        </a:schemeClr>
                      </a:solidFill>
                      <a:ln w="9525">
                        <a:solidFill>
                          <a:srgbClr val="72BFC5"/>
                        </a:solidFill>
                        <a:miter lim="800000"/>
                        <a:headEnd/>
                        <a:tailEnd/>
                      </a:ln>
                    </p:spPr>
                  </p:pic>
                </p:oleObj>
              </mc:Fallback>
            </mc:AlternateContent>
          </a:graphicData>
        </a:graphic>
      </p:graphicFrame>
      <p:sp>
        <p:nvSpPr>
          <p:cNvPr id="135" name="Line 37"/>
          <p:cNvSpPr>
            <a:spLocks noChangeShapeType="1"/>
          </p:cNvSpPr>
          <p:nvPr/>
        </p:nvSpPr>
        <p:spPr bwMode="auto">
          <a:xfrm>
            <a:off x="5594069" y="4021643"/>
            <a:ext cx="76200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36" name="Text Box 50"/>
          <p:cNvSpPr txBox="1">
            <a:spLocks noChangeArrowheads="1"/>
          </p:cNvSpPr>
          <p:nvPr/>
        </p:nvSpPr>
        <p:spPr bwMode="auto">
          <a:xfrm>
            <a:off x="5524512" y="3440267"/>
            <a:ext cx="990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800" dirty="0" err="1">
                <a:ea typeface="华文新魏" panose="02010800040101010101" pitchFamily="2" charset="-122"/>
              </a:rPr>
              <a:t>Wptr</a:t>
            </a:r>
            <a:endParaRPr lang="en-US" altLang="zh-CN" sz="2800" dirty="0">
              <a:ea typeface="华文新魏" panose="02010800040101010101" pitchFamily="2" charset="-122"/>
            </a:endParaRPr>
          </a:p>
        </p:txBody>
      </p:sp>
      <p:sp>
        <p:nvSpPr>
          <p:cNvPr id="137" name="Text Box 63"/>
          <p:cNvSpPr txBox="1">
            <a:spLocks noChangeArrowheads="1"/>
          </p:cNvSpPr>
          <p:nvPr/>
        </p:nvSpPr>
        <p:spPr bwMode="auto">
          <a:xfrm>
            <a:off x="1236955" y="5776719"/>
            <a:ext cx="2514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400" b="0" dirty="0">
                <a:latin typeface="+mn-ea"/>
                <a:ea typeface="+mn-ea"/>
              </a:rPr>
              <a:t>(a)</a:t>
            </a:r>
            <a:r>
              <a:rPr lang="zh-CN" altLang="en-US" sz="2400" b="0" dirty="0">
                <a:solidFill>
                  <a:srgbClr val="0000FF"/>
                </a:solidFill>
                <a:latin typeface="+mn-ea"/>
                <a:ea typeface="+mn-ea"/>
              </a:rPr>
              <a:t>定长</a:t>
            </a:r>
            <a:r>
              <a:rPr lang="zh-CN" altLang="en-US" sz="2400" b="0" dirty="0">
                <a:latin typeface="+mn-ea"/>
                <a:ea typeface="+mn-ea"/>
              </a:rPr>
              <a:t>记录文件</a:t>
            </a:r>
          </a:p>
        </p:txBody>
      </p:sp>
      <p:sp>
        <p:nvSpPr>
          <p:cNvPr id="138" name="Text Box 108"/>
          <p:cNvSpPr txBox="1">
            <a:spLocks noChangeArrowheads="1"/>
          </p:cNvSpPr>
          <p:nvPr/>
        </p:nvSpPr>
        <p:spPr bwMode="auto">
          <a:xfrm>
            <a:off x="7921944" y="5759766"/>
            <a:ext cx="2514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en-US" altLang="zh-CN" sz="2400" dirty="0">
                <a:latin typeface="+mn-ea"/>
                <a:ea typeface="+mn-ea"/>
              </a:rPr>
              <a:t>(b)</a:t>
            </a:r>
            <a:r>
              <a:rPr lang="zh-CN" altLang="en-US" sz="2400" dirty="0">
                <a:solidFill>
                  <a:srgbClr val="FF0000"/>
                </a:solidFill>
                <a:latin typeface="+mn-ea"/>
                <a:ea typeface="+mn-ea"/>
              </a:rPr>
              <a:t>变长</a:t>
            </a:r>
            <a:r>
              <a:rPr lang="zh-CN" altLang="en-US" sz="2400" dirty="0">
                <a:latin typeface="+mn-ea"/>
                <a:ea typeface="+mn-ea"/>
              </a:rPr>
              <a:t>记录文件</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第8章 知识导图"/>
          <p:cNvPicPr>
            <a:picLocks noChangeAspect="1"/>
          </p:cNvPicPr>
          <p:nvPr/>
        </p:nvPicPr>
        <p:blipFill>
          <a:blip r:embed="rId3"/>
          <a:stretch>
            <a:fillRect/>
          </a:stretch>
        </p:blipFill>
        <p:spPr>
          <a:xfrm>
            <a:off x="4961255" y="788670"/>
            <a:ext cx="6248400" cy="6000115"/>
          </a:xfrm>
          <a:prstGeom prst="rect">
            <a:avLst/>
          </a:prstGeom>
        </p:spPr>
      </p:pic>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2539478" cy="523220"/>
          </a:xfrm>
          <a:prstGeom prst="rect">
            <a:avLst/>
          </a:prstGeom>
        </p:spPr>
        <p:txBody>
          <a:bodyPr wrap="none">
            <a:spAutoFit/>
          </a:bodyPr>
          <a:lstStyle/>
          <a:p>
            <a:r>
              <a:rPr lang="zh-CN" altLang="en-US" sz="2800" b="1" dirty="0">
                <a:solidFill>
                  <a:schemeClr val="bg1"/>
                </a:solidFill>
              </a:rPr>
              <a:t>第</a:t>
            </a:r>
            <a:r>
              <a:rPr lang="en-US" altLang="zh-CN" sz="2800" b="1" dirty="0">
                <a:solidFill>
                  <a:schemeClr val="bg1"/>
                </a:solidFill>
              </a:rPr>
              <a:t>8</a:t>
            </a:r>
            <a:r>
              <a:rPr lang="zh-CN" altLang="en-US" sz="2800" b="1" dirty="0">
                <a:solidFill>
                  <a:schemeClr val="bg1"/>
                </a:solidFill>
              </a:rPr>
              <a:t>章知识导图</a:t>
            </a:r>
          </a:p>
        </p:txBody>
      </p:sp>
      <p:graphicFrame>
        <p:nvGraphicFramePr>
          <p:cNvPr id="30" name="表格 29"/>
          <p:cNvGraphicFramePr/>
          <p:nvPr>
            <p:custDataLst>
              <p:tags r:id="rId1"/>
            </p:custDataLst>
          </p:nvPr>
        </p:nvGraphicFramePr>
        <p:xfrm>
          <a:off x="462431" y="1634204"/>
          <a:ext cx="4173963" cy="4789452"/>
        </p:xfrm>
        <a:graphic>
          <a:graphicData uri="http://schemas.openxmlformats.org/drawingml/2006/table">
            <a:tbl>
              <a:tblPr firstRow="1" bandRow="1">
                <a:tableStyleId>{72833802-FEF1-4C79-8D5D-14CF1EAF98D9}</a:tableStyleId>
              </a:tblPr>
              <a:tblGrid>
                <a:gridCol w="1221039">
                  <a:extLst>
                    <a:ext uri="{9D8B030D-6E8A-4147-A177-3AD203B41FA5}">
                      <a16:colId xmlns:a16="http://schemas.microsoft.com/office/drawing/2014/main" val="20000"/>
                    </a:ext>
                  </a:extLst>
                </a:gridCol>
                <a:gridCol w="2952924">
                  <a:extLst>
                    <a:ext uri="{9D8B030D-6E8A-4147-A177-3AD203B41FA5}">
                      <a16:colId xmlns:a16="http://schemas.microsoft.com/office/drawing/2014/main" val="20001"/>
                    </a:ext>
                  </a:extLst>
                </a:gridCol>
              </a:tblGrid>
              <a:tr h="399121">
                <a:tc>
                  <a:txBody>
                    <a:bodyPr/>
                    <a:lstStyle/>
                    <a:p>
                      <a:pPr marL="71755" indent="0" algn="ctr">
                        <a:lnSpc>
                          <a:spcPct val="100000"/>
                        </a:lnSpc>
                        <a:spcBef>
                          <a:spcPts val="300"/>
                        </a:spcBef>
                        <a:spcAft>
                          <a:spcPts val="300"/>
                        </a:spcAft>
                        <a:buNone/>
                      </a:pPr>
                      <a:r>
                        <a:rPr lang="en-US" sz="2000" b="0" dirty="0">
                          <a:solidFill>
                            <a:schemeClr val="tx1"/>
                          </a:solidFill>
                          <a:latin typeface="微软雅黑 (正文)"/>
                        </a:rPr>
                        <a:t>第1章</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tc>
                  <a:txBody>
                    <a:bodyPr/>
                    <a:lstStyle/>
                    <a:p>
                      <a:pPr marL="71755" indent="0" algn="l">
                        <a:lnSpc>
                          <a:spcPct val="100000"/>
                        </a:lnSpc>
                        <a:spcBef>
                          <a:spcPts val="300"/>
                        </a:spcBef>
                        <a:spcAft>
                          <a:spcPts val="300"/>
                        </a:spcAft>
                        <a:buNone/>
                      </a:pPr>
                      <a:r>
                        <a:rPr lang="en-US" sz="2000" b="0" dirty="0" err="1">
                          <a:solidFill>
                            <a:schemeClr val="tx1"/>
                          </a:solidFill>
                          <a:latin typeface="微软雅黑 (正文)"/>
                        </a:rPr>
                        <a:t>操作系统引论</a:t>
                      </a:r>
                      <a:endParaRPr lang="en-US" altLang="en-US" sz="2000" b="0" dirty="0">
                        <a:solidFill>
                          <a:schemeClr val="tx1"/>
                        </a:solidFill>
                        <a:latin typeface="微软雅黑 (正文)"/>
                        <a:ea typeface="华文楷体" panose="02010600040101010101" charset="-122"/>
                        <a:cs typeface="华文楷体" panose="02010600040101010101" charset="-122"/>
                      </a:endParaRPr>
                    </a:p>
                  </a:txBody>
                  <a:tcPr marL="98738" marR="98738" marT="0" marB="0" anchor="ctr">
                    <a:noFill/>
                  </a:tcPr>
                </a:tc>
                <a:extLst>
                  <a:ext uri="{0D108BD9-81ED-4DB2-BD59-A6C34878D82A}">
                    <a16:rowId xmlns:a16="http://schemas.microsoft.com/office/drawing/2014/main" val="10000"/>
                  </a:ext>
                </a:extLst>
              </a:tr>
              <a:tr h="399121">
                <a:tc>
                  <a:txBody>
                    <a:bodyPr/>
                    <a:lstStyle/>
                    <a:p>
                      <a:pPr marL="71755" indent="0" algn="ctr">
                        <a:lnSpc>
                          <a:spcPct val="100000"/>
                        </a:lnSpc>
                        <a:spcBef>
                          <a:spcPts val="300"/>
                        </a:spcBef>
                        <a:spcAft>
                          <a:spcPts val="300"/>
                        </a:spcAft>
                        <a:buNone/>
                      </a:pPr>
                      <a:r>
                        <a:rPr lang="en-US" sz="2000">
                          <a:latin typeface="微软雅黑 (正文)"/>
                        </a:rPr>
                        <a:t>第2章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进程的描述与控制</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1"/>
                  </a:ext>
                </a:extLst>
              </a:tr>
              <a:tr h="399121">
                <a:tc>
                  <a:txBody>
                    <a:bodyPr/>
                    <a:lstStyle/>
                    <a:p>
                      <a:pPr marL="71755" indent="0" algn="ctr">
                        <a:lnSpc>
                          <a:spcPct val="100000"/>
                        </a:lnSpc>
                        <a:spcBef>
                          <a:spcPts val="300"/>
                        </a:spcBef>
                        <a:spcAft>
                          <a:spcPts val="300"/>
                        </a:spcAft>
                        <a:buNone/>
                      </a:pPr>
                      <a:r>
                        <a:rPr lang="en-US" sz="2000" dirty="0">
                          <a:latin typeface="微软雅黑 (正文)"/>
                        </a:rPr>
                        <a:t>第3章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处理机调度与死锁</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2"/>
                  </a:ext>
                </a:extLst>
              </a:tr>
              <a:tr h="399121">
                <a:tc>
                  <a:txBody>
                    <a:bodyPr/>
                    <a:lstStyle/>
                    <a:p>
                      <a:pPr marL="71755" indent="0" algn="ctr">
                        <a:lnSpc>
                          <a:spcPct val="100000"/>
                        </a:lnSpc>
                        <a:spcBef>
                          <a:spcPts val="300"/>
                        </a:spcBef>
                        <a:spcAft>
                          <a:spcPts val="300"/>
                        </a:spcAft>
                        <a:buNone/>
                      </a:pPr>
                      <a:r>
                        <a:rPr lang="en-US" sz="2000" dirty="0">
                          <a:latin typeface="微软雅黑 (正文)"/>
                        </a:rPr>
                        <a:t>第4章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a:latin typeface="微软雅黑 (正文)"/>
                        </a:rPr>
                        <a:t>进程同步</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3"/>
                  </a:ext>
                </a:extLst>
              </a:tr>
              <a:tr h="399121">
                <a:tc>
                  <a:txBody>
                    <a:bodyPr/>
                    <a:lstStyle/>
                    <a:p>
                      <a:pPr marL="71755" indent="0" algn="ctr">
                        <a:lnSpc>
                          <a:spcPct val="100000"/>
                        </a:lnSpc>
                        <a:spcBef>
                          <a:spcPts val="300"/>
                        </a:spcBef>
                        <a:spcAft>
                          <a:spcPts val="300"/>
                        </a:spcAft>
                        <a:buNone/>
                      </a:pPr>
                      <a:r>
                        <a:rPr lang="en-US" sz="2000">
                          <a:latin typeface="微软雅黑 (正文)"/>
                        </a:rPr>
                        <a:t>第5章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a:latin typeface="微软雅黑 (正文)"/>
                        </a:rPr>
                        <a:t>存储器管理</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4"/>
                  </a:ext>
                </a:extLst>
              </a:tr>
              <a:tr h="399121">
                <a:tc>
                  <a:txBody>
                    <a:bodyPr/>
                    <a:lstStyle/>
                    <a:p>
                      <a:pPr marL="71755" indent="0" algn="ctr">
                        <a:lnSpc>
                          <a:spcPct val="100000"/>
                        </a:lnSpc>
                        <a:spcBef>
                          <a:spcPts val="300"/>
                        </a:spcBef>
                        <a:spcAft>
                          <a:spcPts val="300"/>
                        </a:spcAft>
                        <a:buNone/>
                      </a:pPr>
                      <a:r>
                        <a:rPr lang="en-US" sz="2000" dirty="0">
                          <a:latin typeface="微软雅黑 (正文)"/>
                        </a:rPr>
                        <a:t>第6章</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a:latin typeface="微软雅黑 (正文)"/>
                        </a:rPr>
                        <a:t>虚拟存储器</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5"/>
                  </a:ext>
                </a:extLst>
              </a:tr>
              <a:tr h="399121">
                <a:tc>
                  <a:txBody>
                    <a:bodyPr/>
                    <a:lstStyle/>
                    <a:p>
                      <a:pPr marL="71755" indent="0" algn="ctr">
                        <a:lnSpc>
                          <a:spcPct val="100000"/>
                        </a:lnSpc>
                        <a:spcBef>
                          <a:spcPts val="300"/>
                        </a:spcBef>
                        <a:spcAft>
                          <a:spcPts val="300"/>
                        </a:spcAft>
                        <a:buNone/>
                      </a:pPr>
                      <a:r>
                        <a:rPr lang="en-US" sz="2000">
                          <a:latin typeface="微软雅黑 (正文)"/>
                        </a:rPr>
                        <a:t>第7章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输入</a:t>
                      </a:r>
                      <a:r>
                        <a:rPr lang="en-US" sz="2000" dirty="0">
                          <a:latin typeface="微软雅黑 (正文)"/>
                        </a:rPr>
                        <a:t>/</a:t>
                      </a:r>
                      <a:r>
                        <a:rPr lang="en-US" sz="2000" dirty="0" err="1">
                          <a:latin typeface="微软雅黑 (正文)"/>
                        </a:rPr>
                        <a:t>输出系统</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6"/>
                  </a:ext>
                </a:extLst>
              </a:tr>
              <a:tr h="399121">
                <a:tc>
                  <a:txBody>
                    <a:bodyPr/>
                    <a:lstStyle/>
                    <a:p>
                      <a:pPr marL="71755" indent="0" algn="ctr">
                        <a:lnSpc>
                          <a:spcPct val="100000"/>
                        </a:lnSpc>
                        <a:spcBef>
                          <a:spcPts val="300"/>
                        </a:spcBef>
                        <a:spcAft>
                          <a:spcPts val="300"/>
                        </a:spcAft>
                        <a:buNone/>
                      </a:pPr>
                      <a:r>
                        <a:rPr lang="en-US" sz="2000" b="1" dirty="0">
                          <a:solidFill>
                            <a:schemeClr val="bg1"/>
                          </a:solidFill>
                          <a:latin typeface="微软雅黑 (正文)"/>
                        </a:rPr>
                        <a:t>第8章</a:t>
                      </a:r>
                      <a:endParaRPr lang="en-US" altLang="en-US" sz="2000" b="1" dirty="0">
                        <a:solidFill>
                          <a:schemeClr val="bg1"/>
                        </a:solidFill>
                        <a:latin typeface="微软雅黑 (正文)"/>
                        <a:ea typeface="华文楷体" panose="02010600040101010101" charset="-122"/>
                        <a:cs typeface="华文楷体" panose="02010600040101010101" charset="-122"/>
                      </a:endParaRPr>
                    </a:p>
                  </a:txBody>
                  <a:tcPr marL="98738" marR="98738" marT="0" marB="0" anchor="ctr">
                    <a:solidFill>
                      <a:schemeClr val="accent2"/>
                    </a:solidFill>
                  </a:tcPr>
                </a:tc>
                <a:tc>
                  <a:txBody>
                    <a:bodyPr/>
                    <a:lstStyle/>
                    <a:p>
                      <a:pPr marL="71755" indent="0" algn="l">
                        <a:lnSpc>
                          <a:spcPct val="100000"/>
                        </a:lnSpc>
                        <a:spcBef>
                          <a:spcPts val="300"/>
                        </a:spcBef>
                        <a:spcAft>
                          <a:spcPts val="300"/>
                        </a:spcAft>
                        <a:buNone/>
                      </a:pPr>
                      <a:r>
                        <a:rPr lang="en-US" sz="2000" b="1" dirty="0" err="1">
                          <a:solidFill>
                            <a:schemeClr val="bg1"/>
                          </a:solidFill>
                          <a:latin typeface="微软雅黑 (正文)"/>
                        </a:rPr>
                        <a:t>文件管理</a:t>
                      </a:r>
                      <a:endParaRPr lang="en-US" altLang="en-US" sz="2000" b="1" dirty="0">
                        <a:solidFill>
                          <a:schemeClr val="bg1"/>
                        </a:solidFill>
                        <a:latin typeface="微软雅黑 (正文)"/>
                        <a:ea typeface="华文楷体" panose="02010600040101010101" charset="-122"/>
                        <a:cs typeface="华文楷体" panose="02010600040101010101" charset="-122"/>
                      </a:endParaRPr>
                    </a:p>
                  </a:txBody>
                  <a:tcPr marL="98738" marR="98738" marT="0" marB="0" anchor="ctr">
                    <a:solidFill>
                      <a:schemeClr val="accent2"/>
                    </a:solidFill>
                  </a:tcPr>
                </a:tc>
                <a:extLst>
                  <a:ext uri="{0D108BD9-81ED-4DB2-BD59-A6C34878D82A}">
                    <a16:rowId xmlns:a16="http://schemas.microsoft.com/office/drawing/2014/main" val="10007"/>
                  </a:ext>
                </a:extLst>
              </a:tr>
              <a:tr h="399121">
                <a:tc>
                  <a:txBody>
                    <a:bodyPr/>
                    <a:lstStyle/>
                    <a:p>
                      <a:pPr marL="71755" indent="0" algn="ctr">
                        <a:lnSpc>
                          <a:spcPct val="100000"/>
                        </a:lnSpc>
                        <a:spcBef>
                          <a:spcPts val="300"/>
                        </a:spcBef>
                        <a:spcAft>
                          <a:spcPts val="300"/>
                        </a:spcAft>
                        <a:buNone/>
                      </a:pPr>
                      <a:r>
                        <a:rPr lang="en-US" sz="2000">
                          <a:latin typeface="微软雅黑 (正文)"/>
                        </a:rPr>
                        <a:t>第9章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a:latin typeface="微软雅黑 (正文)"/>
                        </a:rPr>
                        <a:t>磁盘存储器管理</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8"/>
                  </a:ext>
                </a:extLst>
              </a:tr>
              <a:tr h="399121">
                <a:tc>
                  <a:txBody>
                    <a:bodyPr/>
                    <a:lstStyle/>
                    <a:p>
                      <a:pPr marL="71755" indent="0" algn="ctr">
                        <a:lnSpc>
                          <a:spcPct val="100000"/>
                        </a:lnSpc>
                        <a:spcBef>
                          <a:spcPts val="300"/>
                        </a:spcBef>
                        <a:spcAft>
                          <a:spcPts val="300"/>
                        </a:spcAft>
                        <a:buNone/>
                      </a:pPr>
                      <a:r>
                        <a:rPr lang="en-US" sz="2000">
                          <a:latin typeface="微软雅黑 (正文)"/>
                        </a:rPr>
                        <a:t>第10章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多处理机操作系统</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09"/>
                  </a:ext>
                </a:extLst>
              </a:tr>
              <a:tr h="399121">
                <a:tc>
                  <a:txBody>
                    <a:bodyPr/>
                    <a:lstStyle/>
                    <a:p>
                      <a:pPr marL="71755" indent="0" algn="ctr">
                        <a:lnSpc>
                          <a:spcPct val="100000"/>
                        </a:lnSpc>
                        <a:spcBef>
                          <a:spcPts val="300"/>
                        </a:spcBef>
                        <a:spcAft>
                          <a:spcPts val="300"/>
                        </a:spcAft>
                        <a:buNone/>
                      </a:pPr>
                      <a:r>
                        <a:rPr lang="en-US" sz="2000">
                          <a:latin typeface="微软雅黑 (正文)"/>
                        </a:rPr>
                        <a:t>第11章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a:latin typeface="微软雅黑 (正文)"/>
                        </a:rPr>
                        <a:t>虚拟化和云计算</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0"/>
                  </a:ext>
                </a:extLst>
              </a:tr>
              <a:tr h="399121">
                <a:tc>
                  <a:txBody>
                    <a:bodyPr/>
                    <a:lstStyle/>
                    <a:p>
                      <a:pPr marL="71755" indent="0" algn="ctr">
                        <a:lnSpc>
                          <a:spcPct val="100000"/>
                        </a:lnSpc>
                        <a:spcBef>
                          <a:spcPts val="300"/>
                        </a:spcBef>
                        <a:spcAft>
                          <a:spcPts val="300"/>
                        </a:spcAft>
                        <a:buNone/>
                      </a:pPr>
                      <a:r>
                        <a:rPr lang="en-US" sz="2000">
                          <a:latin typeface="微软雅黑 (正文)"/>
                        </a:rPr>
                        <a:t>第12章</a:t>
                      </a:r>
                      <a:endParaRPr lang="en-US" altLang="en-US" sz="2000" b="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tc>
                  <a:txBody>
                    <a:bodyPr/>
                    <a:lstStyle/>
                    <a:p>
                      <a:pPr marL="71755" indent="0" algn="l">
                        <a:lnSpc>
                          <a:spcPct val="100000"/>
                        </a:lnSpc>
                        <a:spcBef>
                          <a:spcPts val="300"/>
                        </a:spcBef>
                        <a:spcAft>
                          <a:spcPts val="300"/>
                        </a:spcAft>
                        <a:buNone/>
                      </a:pPr>
                      <a:r>
                        <a:rPr lang="en-US" sz="2000" dirty="0" err="1">
                          <a:latin typeface="微软雅黑 (正文)"/>
                        </a:rPr>
                        <a:t>保护和安全</a:t>
                      </a:r>
                      <a:endParaRPr lang="en-US" altLang="en-US" sz="2000" b="0" dirty="0">
                        <a:solidFill>
                          <a:srgbClr val="000000"/>
                        </a:solidFill>
                        <a:latin typeface="微软雅黑 (正文)"/>
                        <a:ea typeface="华文楷体" panose="02010600040101010101" charset="-122"/>
                        <a:cs typeface="华文楷体" panose="02010600040101010101" charset="-122"/>
                      </a:endParaRPr>
                    </a:p>
                  </a:txBody>
                  <a:tcPr marL="98738" marR="98738" marT="0" marB="0" anchor="ctr"/>
                </a:tc>
                <a:extLst>
                  <a:ext uri="{0D108BD9-81ED-4DB2-BD59-A6C34878D82A}">
                    <a16:rowId xmlns:a16="http://schemas.microsoft.com/office/drawing/2014/main" val="10011"/>
                  </a:ext>
                </a:extLst>
              </a:tr>
            </a:tbl>
          </a:graphicData>
        </a:graphic>
      </p:graphicFrame>
      <p:sp>
        <p:nvSpPr>
          <p:cNvPr id="8" name="任意多边形: 形状 7"/>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8.2.4 </a:t>
            </a:r>
            <a:r>
              <a:rPr lang="zh-CN" altLang="en-US" sz="2800" b="1" dirty="0">
                <a:solidFill>
                  <a:schemeClr val="bg1"/>
                </a:solidFill>
              </a:rPr>
              <a:t>索引文件</a:t>
            </a:r>
          </a:p>
        </p:txBody>
      </p:sp>
      <p:sp>
        <p:nvSpPr>
          <p:cNvPr id="570" name="iṥlídè"/>
          <p:cNvSpPr/>
          <p:nvPr/>
        </p:nvSpPr>
        <p:spPr>
          <a:xfrm>
            <a:off x="6958245" y="1128057"/>
            <a:ext cx="5233755" cy="5008286"/>
          </a:xfrm>
          <a:prstGeom prst="rect">
            <a:avLst/>
          </a:prstGeom>
          <a:blipFill>
            <a:blip r:embed="rId2"/>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nvGrpSpPr>
          <p:cNvPr id="571" name="iṡļiḓe"/>
          <p:cNvGrpSpPr/>
          <p:nvPr/>
        </p:nvGrpSpPr>
        <p:grpSpPr>
          <a:xfrm>
            <a:off x="660400" y="1298467"/>
            <a:ext cx="5753279" cy="2333733"/>
            <a:chOff x="660400" y="1787149"/>
            <a:chExt cx="5753279" cy="2333733"/>
          </a:xfrm>
        </p:grpSpPr>
        <p:grpSp>
          <p:nvGrpSpPr>
            <p:cNvPr id="1144" name="iSḻíḓè"/>
            <p:cNvGrpSpPr/>
            <p:nvPr/>
          </p:nvGrpSpPr>
          <p:grpSpPr>
            <a:xfrm>
              <a:off x="1296567" y="1835355"/>
              <a:ext cx="5117112" cy="2285527"/>
              <a:chOff x="1296567" y="1835355"/>
              <a:chExt cx="6453960" cy="2285527"/>
            </a:xfrm>
          </p:grpSpPr>
          <p:sp>
            <p:nvSpPr>
              <p:cNvPr id="1148" name="îṧľîḋé"/>
              <p:cNvSpPr txBox="1"/>
              <p:nvPr/>
            </p:nvSpPr>
            <p:spPr>
              <a:xfrm>
                <a:off x="1296567" y="1835355"/>
                <a:ext cx="6293555"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600" dirty="0">
                    <a:sym typeface="Wingdings" panose="05000000000000000000" pitchFamily="2" charset="2"/>
                  </a:rPr>
                  <a:t>按</a:t>
                </a:r>
                <a:r>
                  <a:rPr lang="zh-CN" altLang="en-US" sz="2600" dirty="0">
                    <a:solidFill>
                      <a:srgbClr val="FF0000"/>
                    </a:solidFill>
                    <a:sym typeface="Wingdings" panose="05000000000000000000" pitchFamily="2" charset="2"/>
                  </a:rPr>
                  <a:t>关键字</a:t>
                </a:r>
                <a:r>
                  <a:rPr lang="zh-CN" altLang="en-US" sz="2600" dirty="0">
                    <a:sym typeface="Wingdings" panose="05000000000000000000" pitchFamily="2" charset="2"/>
                  </a:rPr>
                  <a:t>建立索引</a:t>
                </a:r>
                <a:endParaRPr lang="en-US" altLang="zh-CN" sz="2600" dirty="0">
                  <a:sym typeface="Wingdings" panose="05000000000000000000" pitchFamily="2" charset="2"/>
                </a:endParaRPr>
              </a:p>
            </p:txBody>
          </p:sp>
          <p:sp>
            <p:nvSpPr>
              <p:cNvPr id="1149" name="íşļîḓé"/>
              <p:cNvSpPr/>
              <p:nvPr/>
            </p:nvSpPr>
            <p:spPr bwMode="auto">
              <a:xfrm>
                <a:off x="1296567" y="2279077"/>
                <a:ext cx="6453960" cy="18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t>为变长记录文件建立一张索引表</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t>索引表按关键字排序</a:t>
                </a:r>
              </a:p>
              <a:p>
                <a:pPr marL="342900" lvl="1" indent="-342900">
                  <a:lnSpc>
                    <a:spcPct val="132000"/>
                  </a:lnSpc>
                  <a:buClr>
                    <a:schemeClr val="accent4">
                      <a:lumMod val="40000"/>
                      <a:lumOff val="60000"/>
                    </a:schemeClr>
                  </a:buClr>
                  <a:buFont typeface="Wingdings" panose="05000000000000000000" pitchFamily="2" charset="2"/>
                  <a:buChar char="Ø"/>
                </a:pPr>
                <a:r>
                  <a:rPr lang="zh-CN" altLang="en-US" sz="2400" dirty="0"/>
                  <a:t>实现直接存取</a:t>
                </a:r>
              </a:p>
            </p:txBody>
          </p:sp>
        </p:grpSp>
        <p:grpSp>
          <p:nvGrpSpPr>
            <p:cNvPr id="1145" name="ïS1íḋé"/>
            <p:cNvGrpSpPr/>
            <p:nvPr/>
          </p:nvGrpSpPr>
          <p:grpSpPr>
            <a:xfrm>
              <a:off x="660400" y="1787149"/>
              <a:ext cx="497734" cy="497734"/>
              <a:chOff x="660400" y="1787149"/>
              <a:chExt cx="497734" cy="497734"/>
            </a:xfrm>
          </p:grpSpPr>
          <p:sp>
            <p:nvSpPr>
              <p:cNvPr id="1146" name="islîḋe"/>
              <p:cNvSpPr/>
              <p:nvPr/>
            </p:nvSpPr>
            <p:spPr>
              <a:xfrm>
                <a:off x="660400" y="1787149"/>
                <a:ext cx="497734" cy="49773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1147" name="îŝlîďe"/>
              <p:cNvSpPr/>
              <p:nvPr/>
            </p:nvSpPr>
            <p:spPr>
              <a:xfrm>
                <a:off x="779848" y="1918584"/>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572" name="iŝļïḓê"/>
          <p:cNvGrpSpPr/>
          <p:nvPr/>
        </p:nvGrpSpPr>
        <p:grpSpPr>
          <a:xfrm>
            <a:off x="660400" y="3994675"/>
            <a:ext cx="6297847" cy="2019941"/>
            <a:chOff x="660400" y="2092935"/>
            <a:chExt cx="6297847" cy="2019941"/>
          </a:xfrm>
        </p:grpSpPr>
        <p:grpSp>
          <p:nvGrpSpPr>
            <p:cNvPr id="574" name="ïṧļïḓe"/>
            <p:cNvGrpSpPr/>
            <p:nvPr/>
          </p:nvGrpSpPr>
          <p:grpSpPr>
            <a:xfrm>
              <a:off x="1296567" y="2092935"/>
              <a:ext cx="5661680" cy="2019941"/>
              <a:chOff x="1296567" y="2092935"/>
              <a:chExt cx="7140794" cy="2019941"/>
            </a:xfrm>
          </p:grpSpPr>
          <p:sp>
            <p:nvSpPr>
              <p:cNvPr id="1142" name="ïšļíďè"/>
              <p:cNvSpPr txBox="1"/>
              <p:nvPr/>
            </p:nvSpPr>
            <p:spPr>
              <a:xfrm>
                <a:off x="1296567" y="2092935"/>
                <a:ext cx="7140794"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600" dirty="0">
                    <a:sym typeface="Wingdings" panose="05000000000000000000" pitchFamily="2" charset="2"/>
                  </a:rPr>
                  <a:t>具有</a:t>
                </a:r>
                <a:r>
                  <a:rPr lang="zh-CN" altLang="en-US" sz="2600" dirty="0">
                    <a:solidFill>
                      <a:srgbClr val="FF0000"/>
                    </a:solidFill>
                    <a:sym typeface="Wingdings" panose="05000000000000000000" pitchFamily="2" charset="2"/>
                  </a:rPr>
                  <a:t>多个索引表</a:t>
                </a:r>
                <a:r>
                  <a:rPr lang="zh-CN" altLang="en-US" sz="2600" dirty="0">
                    <a:sym typeface="Wingdings" panose="05000000000000000000" pitchFamily="2" charset="2"/>
                  </a:rPr>
                  <a:t>的索引文件</a:t>
                </a:r>
                <a:endParaRPr lang="en-US" altLang="zh-CN" sz="2600" dirty="0">
                  <a:sym typeface="Wingdings" panose="05000000000000000000" pitchFamily="2" charset="2"/>
                </a:endParaRPr>
              </a:p>
            </p:txBody>
          </p:sp>
          <p:sp>
            <p:nvSpPr>
              <p:cNvPr id="1143" name="íşľíḑè"/>
              <p:cNvSpPr/>
              <p:nvPr/>
            </p:nvSpPr>
            <p:spPr bwMode="auto">
              <a:xfrm>
                <a:off x="1312811" y="2623685"/>
                <a:ext cx="6632638" cy="148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spcBef>
                    <a:spcPts val="600"/>
                  </a:spcBef>
                  <a:spcAft>
                    <a:spcPts val="600"/>
                  </a:spcAft>
                  <a:buFont typeface="Wingdings" panose="05000000000000000000" pitchFamily="2" charset="2"/>
                  <a:buChar char="Ø"/>
                </a:pPr>
                <a:r>
                  <a:rPr lang="zh-CN" altLang="en-US" sz="2400" dirty="0"/>
                  <a:t>为顺序文件建立多个索引表</a:t>
                </a:r>
              </a:p>
              <a:p>
                <a:pPr marL="342900" lvl="1" indent="-342900">
                  <a:spcBef>
                    <a:spcPts val="600"/>
                  </a:spcBef>
                  <a:spcAft>
                    <a:spcPts val="600"/>
                  </a:spcAft>
                  <a:buFont typeface="Wingdings" panose="05000000000000000000" pitchFamily="2" charset="2"/>
                  <a:buChar char="Ø"/>
                </a:pPr>
                <a:r>
                  <a:rPr lang="zh-CN" altLang="en-US" sz="2400" dirty="0"/>
                  <a:t>为每一个可能成为检索条件的域配置一张索引表</a:t>
                </a:r>
              </a:p>
            </p:txBody>
          </p:sp>
        </p:grpSp>
        <p:grpSp>
          <p:nvGrpSpPr>
            <p:cNvPr id="1139" name="ïŝľídè"/>
            <p:cNvGrpSpPr/>
            <p:nvPr/>
          </p:nvGrpSpPr>
          <p:grpSpPr>
            <a:xfrm>
              <a:off x="660400" y="2096245"/>
              <a:ext cx="497734" cy="497734"/>
              <a:chOff x="660400" y="2096245"/>
              <a:chExt cx="497734" cy="497734"/>
            </a:xfrm>
          </p:grpSpPr>
          <p:sp>
            <p:nvSpPr>
              <p:cNvPr id="1140" name="ïṡľïde"/>
              <p:cNvSpPr/>
              <p:nvPr/>
            </p:nvSpPr>
            <p:spPr>
              <a:xfrm>
                <a:off x="660400" y="2096245"/>
                <a:ext cx="497734" cy="49773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1141" name="ïšliḍe"/>
              <p:cNvSpPr/>
              <p:nvPr/>
            </p:nvSpPr>
            <p:spPr>
              <a:xfrm>
                <a:off x="779848" y="2227680"/>
                <a:ext cx="258838" cy="2348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索引文件的组织</a:t>
            </a:r>
          </a:p>
        </p:txBody>
      </p:sp>
      <p:graphicFrame>
        <p:nvGraphicFramePr>
          <p:cNvPr id="18" name="Group 87"/>
          <p:cNvGraphicFramePr>
            <a:graphicFrameLocks noGrp="1"/>
          </p:cNvGraphicFramePr>
          <p:nvPr>
            <p:custDataLst>
              <p:tags r:id="rId1"/>
            </p:custDataLst>
          </p:nvPr>
        </p:nvGraphicFramePr>
        <p:xfrm>
          <a:off x="2684913" y="1733849"/>
          <a:ext cx="4076619" cy="3200407"/>
        </p:xfrm>
        <a:graphic>
          <a:graphicData uri="http://schemas.openxmlformats.org/drawingml/2006/table">
            <a:tbl>
              <a:tblPr>
                <a:tableStyleId>{5DA37D80-6434-44D0-A028-1B22A696006F}</a:tableStyleId>
              </a:tblPr>
              <a:tblGrid>
                <a:gridCol w="1358873">
                  <a:extLst>
                    <a:ext uri="{9D8B030D-6E8A-4147-A177-3AD203B41FA5}">
                      <a16:colId xmlns:a16="http://schemas.microsoft.com/office/drawing/2014/main" val="20000"/>
                    </a:ext>
                  </a:extLst>
                </a:gridCol>
                <a:gridCol w="1358873">
                  <a:extLst>
                    <a:ext uri="{9D8B030D-6E8A-4147-A177-3AD203B41FA5}">
                      <a16:colId xmlns:a16="http://schemas.microsoft.com/office/drawing/2014/main" val="20001"/>
                    </a:ext>
                  </a:extLst>
                </a:gridCol>
                <a:gridCol w="1358873">
                  <a:extLst>
                    <a:ext uri="{9D8B030D-6E8A-4147-A177-3AD203B41FA5}">
                      <a16:colId xmlns:a16="http://schemas.microsoft.com/office/drawing/2014/main" val="20002"/>
                    </a:ext>
                  </a:extLst>
                </a:gridCol>
              </a:tblGrid>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索引号</a:t>
                      </a:r>
                      <a:endParaRPr kumimoji="1" lang="zh-CN" altLang="en-US"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algn="ctr" defTabSz="914400" rtl="0" eaLnBrk="0" fontAlgn="base" latinLnBrk="0" hangingPunct="0">
                        <a:lnSpc>
                          <a:spcPct val="100000"/>
                        </a:lnSpc>
                        <a:spcBef>
                          <a:spcPct val="20000"/>
                        </a:spcBef>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长度m</a:t>
                      </a:r>
                      <a:endParaRPr kumimoji="1" lang="zh-CN" altLang="en-US"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指针</a:t>
                      </a:r>
                      <a:r>
                        <a:rPr kumimoji="1" lang="en-US" altLang="zh-CN" sz="2400" b="0" u="none" strike="noStrike" cap="none" normalizeH="0" baseline="0" dirty="0" err="1">
                          <a:ln>
                            <a:noFill/>
                          </a:ln>
                          <a:solidFill>
                            <a:schemeClr val="tx1"/>
                          </a:solidFill>
                          <a:effectLst/>
                          <a:latin typeface="+mn-ea"/>
                          <a:ea typeface="+mn-ea"/>
                        </a:rPr>
                        <a:t>ptr</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0"/>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0</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m</a:t>
                      </a:r>
                      <a:r>
                        <a:rPr kumimoji="1" lang="en-US" altLang="zh-CN" sz="2400" b="0" u="none" strike="noStrike" cap="none" normalizeH="0" baseline="-25000" dirty="0">
                          <a:ln>
                            <a:noFill/>
                          </a:ln>
                          <a:solidFill>
                            <a:schemeClr val="tx1"/>
                          </a:solidFill>
                          <a:effectLst/>
                          <a:latin typeface="+mn-ea"/>
                          <a:ea typeface="+mn-ea"/>
                        </a:rPr>
                        <a:t>0</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1"/>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1</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m</a:t>
                      </a:r>
                      <a:r>
                        <a:rPr kumimoji="1" lang="en-US" altLang="zh-CN" sz="2400" b="0" u="none" strike="noStrike" cap="none" normalizeH="0" baseline="-25000" dirty="0">
                          <a:ln>
                            <a:noFill/>
                          </a:ln>
                          <a:solidFill>
                            <a:schemeClr val="tx1"/>
                          </a:solidFill>
                          <a:effectLst/>
                          <a:latin typeface="+mn-ea"/>
                          <a:ea typeface="+mn-ea"/>
                        </a:rPr>
                        <a:t>1</a:t>
                      </a:r>
                      <a:endParaRPr kumimoji="1" lang="en-US" altLang="zh-CN" sz="2400" b="0" i="0" u="none" strike="noStrike" cap="none" normalizeH="0" baseline="-2500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2"/>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2</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m</a:t>
                      </a:r>
                      <a:r>
                        <a:rPr kumimoji="1" lang="en-US" altLang="zh-CN" sz="2400" b="0" u="none" strike="noStrike" cap="none" normalizeH="0" baseline="-25000" dirty="0">
                          <a:ln>
                            <a:noFill/>
                          </a:ln>
                          <a:solidFill>
                            <a:schemeClr val="tx1"/>
                          </a:solidFill>
                          <a:effectLst/>
                          <a:latin typeface="+mn-ea"/>
                          <a:ea typeface="+mn-ea"/>
                        </a:rPr>
                        <a:t>2</a:t>
                      </a:r>
                      <a:endParaRPr kumimoji="1" lang="en-US" altLang="zh-CN" sz="2400" b="0" i="0" u="none" strike="noStrike" cap="none" normalizeH="0" baseline="-2500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3"/>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4"/>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i</a:t>
                      </a:r>
                      <a:endParaRPr kumimoji="1" lang="en-US" altLang="zh-CN" sz="2400" b="0" i="0" u="none" strike="noStrike" cap="none" normalizeH="0" baseline="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m</a:t>
                      </a:r>
                      <a:r>
                        <a:rPr kumimoji="1" lang="en-US" altLang="zh-CN" sz="2400" b="0" u="none" strike="noStrike" cap="none" normalizeH="0" baseline="-25000" dirty="0">
                          <a:ln>
                            <a:noFill/>
                          </a:ln>
                          <a:solidFill>
                            <a:schemeClr val="tx1"/>
                          </a:solidFill>
                          <a:effectLst/>
                          <a:latin typeface="+mn-ea"/>
                          <a:ea typeface="+mn-ea"/>
                        </a:rPr>
                        <a:t>i</a:t>
                      </a:r>
                      <a:endParaRPr kumimoji="1" lang="en-US" altLang="zh-CN" sz="2400" b="0" i="0" u="none" strike="noStrike" cap="none" normalizeH="0" baseline="-2500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5"/>
                  </a:ext>
                </a:extLst>
              </a:tr>
              <a:tr h="45720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a:t>
                      </a:r>
                      <a:endParaRPr kumimoji="1" lang="en-US" altLang="zh-CN" sz="2400" b="0" i="0" u="none" strike="noStrike" cap="none" normalizeH="0" baseline="0">
                        <a:ln>
                          <a:noFill/>
                        </a:ln>
                        <a:solidFill>
                          <a:schemeClr val="tx1"/>
                        </a:solidFill>
                        <a:effectLst/>
                        <a:latin typeface="+mn-ea"/>
                        <a:ea typeface="+mn-ea"/>
                      </a:endParaRPr>
                    </a:p>
                  </a:txBody>
                  <a:tcPr marL="92075" marR="92075" marT="34535" marB="34535"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5" marB="34535" anchor="ctr" horzOverflow="overflow"/>
                </a:tc>
                <a:extLst>
                  <a:ext uri="{0D108BD9-81ED-4DB2-BD59-A6C34878D82A}">
                    <a16:rowId xmlns:a16="http://schemas.microsoft.com/office/drawing/2014/main" val="10006"/>
                  </a:ext>
                </a:extLst>
              </a:tr>
            </a:tbl>
          </a:graphicData>
        </a:graphic>
      </p:graphicFrame>
      <p:graphicFrame>
        <p:nvGraphicFramePr>
          <p:cNvPr id="19" name="Group 73"/>
          <p:cNvGraphicFramePr>
            <a:graphicFrameLocks noGrp="1"/>
          </p:cNvGraphicFramePr>
          <p:nvPr/>
        </p:nvGraphicFramePr>
        <p:xfrm>
          <a:off x="7561632" y="1768320"/>
          <a:ext cx="1066724" cy="3200406"/>
        </p:xfrm>
        <a:graphic>
          <a:graphicData uri="http://schemas.openxmlformats.org/drawingml/2006/table">
            <a:tbl>
              <a:tblPr>
                <a:tableStyleId>{5DA37D80-6434-44D0-A028-1B22A696006F}</a:tableStyleId>
              </a:tblPr>
              <a:tblGrid>
                <a:gridCol w="1066724">
                  <a:extLst>
                    <a:ext uri="{9D8B030D-6E8A-4147-A177-3AD203B41FA5}">
                      <a16:colId xmlns:a16="http://schemas.microsoft.com/office/drawing/2014/main" val="20000"/>
                    </a:ext>
                  </a:extLst>
                </a:gridCol>
              </a:tblGrid>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R</a:t>
                      </a:r>
                      <a:r>
                        <a:rPr kumimoji="1" lang="en-US" altLang="zh-CN" sz="2400" b="0" u="none" strike="noStrike" cap="none" normalizeH="0" baseline="-25000" dirty="0">
                          <a:ln>
                            <a:noFill/>
                          </a:ln>
                          <a:solidFill>
                            <a:schemeClr val="tx1"/>
                          </a:solidFill>
                          <a:effectLst/>
                          <a:latin typeface="+mn-ea"/>
                          <a:ea typeface="+mn-ea"/>
                        </a:rPr>
                        <a:t>0</a:t>
                      </a:r>
                      <a:endParaRPr kumimoji="1" lang="en-US" altLang="zh-CN" sz="2400" b="0" i="0" u="none" strike="noStrike" cap="none" normalizeH="0" baseline="-2500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0"/>
                  </a:ext>
                </a:extLst>
              </a:tr>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R</a:t>
                      </a:r>
                      <a:r>
                        <a:rPr kumimoji="1" lang="en-US" altLang="zh-CN" sz="2400" b="0" u="none" strike="noStrike" cap="none" normalizeH="0" baseline="-25000" dirty="0">
                          <a:ln>
                            <a:noFill/>
                          </a:ln>
                          <a:solidFill>
                            <a:schemeClr val="tx1"/>
                          </a:solidFill>
                          <a:effectLst/>
                          <a:latin typeface="+mn-ea"/>
                          <a:ea typeface="+mn-ea"/>
                        </a:rPr>
                        <a:t>1</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1"/>
                  </a:ext>
                </a:extLst>
              </a:tr>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R</a:t>
                      </a:r>
                      <a:r>
                        <a:rPr kumimoji="1" lang="en-US" altLang="zh-CN" sz="2400" b="0" u="none" strike="noStrike" cap="none" normalizeH="0" baseline="-25000" dirty="0">
                          <a:ln>
                            <a:noFill/>
                          </a:ln>
                          <a:solidFill>
                            <a:schemeClr val="tx1"/>
                          </a:solidFill>
                          <a:effectLst/>
                          <a:latin typeface="+mn-ea"/>
                          <a:ea typeface="+mn-ea"/>
                        </a:rPr>
                        <a:t>2</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2"/>
                  </a:ext>
                </a:extLst>
              </a:tr>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R</a:t>
                      </a:r>
                      <a:r>
                        <a:rPr kumimoji="1" lang="en-US" altLang="zh-CN" sz="2400" b="0" u="none" strike="noStrike" cap="none" normalizeH="0" baseline="-25000" dirty="0">
                          <a:ln>
                            <a:noFill/>
                          </a:ln>
                          <a:solidFill>
                            <a:schemeClr val="tx1"/>
                          </a:solidFill>
                          <a:effectLst/>
                          <a:latin typeface="+mn-ea"/>
                          <a:ea typeface="+mn-ea"/>
                        </a:rPr>
                        <a:t>3</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3"/>
                  </a:ext>
                </a:extLst>
              </a:tr>
              <a:tr h="523874">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4"/>
                  </a:ext>
                </a:extLst>
              </a:tr>
              <a:tr h="297657">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err="1">
                          <a:ln>
                            <a:noFill/>
                          </a:ln>
                          <a:solidFill>
                            <a:schemeClr val="tx1"/>
                          </a:solidFill>
                          <a:effectLst/>
                          <a:latin typeface="+mn-ea"/>
                          <a:ea typeface="+mn-ea"/>
                        </a:rPr>
                        <a:t>R</a:t>
                      </a:r>
                      <a:r>
                        <a:rPr kumimoji="1" lang="en-US" altLang="zh-CN" sz="2400" b="0" u="none" strike="noStrike" cap="none" normalizeH="0" baseline="-25000" dirty="0" err="1">
                          <a:ln>
                            <a:noFill/>
                          </a:ln>
                          <a:solidFill>
                            <a:schemeClr val="tx1"/>
                          </a:solidFill>
                          <a:effectLst/>
                          <a:latin typeface="+mn-ea"/>
                          <a:ea typeface="+mn-ea"/>
                        </a:rPr>
                        <a:t>i</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5"/>
                  </a:ext>
                </a:extLst>
              </a:tr>
              <a:tr h="50244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9" marB="34529" anchor="ctr" horzOverflow="overflow"/>
                </a:tc>
                <a:extLst>
                  <a:ext uri="{0D108BD9-81ED-4DB2-BD59-A6C34878D82A}">
                    <a16:rowId xmlns:a16="http://schemas.microsoft.com/office/drawing/2014/main" val="10006"/>
                  </a:ext>
                </a:extLst>
              </a:tr>
            </a:tbl>
          </a:graphicData>
        </a:graphic>
      </p:graphicFrame>
      <p:sp>
        <p:nvSpPr>
          <p:cNvPr id="21" name="Text Box 74"/>
          <p:cNvSpPr txBox="1">
            <a:spLocks noChangeArrowheads="1"/>
          </p:cNvSpPr>
          <p:nvPr/>
        </p:nvSpPr>
        <p:spPr bwMode="auto">
          <a:xfrm>
            <a:off x="7307482" y="5083722"/>
            <a:ext cx="1574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zh-CN" altLang="en-US" sz="2400" b="0" dirty="0">
                <a:latin typeface="+mn-ea"/>
                <a:ea typeface="+mn-ea"/>
              </a:rPr>
              <a:t>逻辑文件</a:t>
            </a:r>
          </a:p>
        </p:txBody>
      </p:sp>
      <p:sp>
        <p:nvSpPr>
          <p:cNvPr id="22" name="Text Box 75"/>
          <p:cNvSpPr txBox="1">
            <a:spLocks noChangeArrowheads="1"/>
          </p:cNvSpPr>
          <p:nvPr/>
        </p:nvSpPr>
        <p:spPr bwMode="auto">
          <a:xfrm>
            <a:off x="3821174" y="5083722"/>
            <a:ext cx="1574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 typeface="Monotype Sorts" pitchFamily="2" charset="2"/>
              <a:buNone/>
            </a:pPr>
            <a:r>
              <a:rPr lang="zh-CN" altLang="en-US" sz="2400" b="0" dirty="0">
                <a:solidFill>
                  <a:srgbClr val="FF0000"/>
                </a:solidFill>
                <a:latin typeface="+mn-ea"/>
                <a:ea typeface="+mn-ea"/>
              </a:rPr>
              <a:t>索引表</a:t>
            </a:r>
          </a:p>
        </p:txBody>
      </p:sp>
      <p:sp>
        <p:nvSpPr>
          <p:cNvPr id="23" name="Line 88"/>
          <p:cNvSpPr>
            <a:spLocks noChangeShapeType="1"/>
          </p:cNvSpPr>
          <p:nvPr/>
        </p:nvSpPr>
        <p:spPr bwMode="auto">
          <a:xfrm flipV="1">
            <a:off x="6266232" y="1768320"/>
            <a:ext cx="1295400" cy="628650"/>
          </a:xfrm>
          <a:prstGeom prst="line">
            <a:avLst/>
          </a:prstGeom>
          <a:noFill/>
          <a:ln w="28575">
            <a:solidFill>
              <a:srgbClr val="00005C"/>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4" name="Line 89"/>
          <p:cNvSpPr>
            <a:spLocks noChangeShapeType="1"/>
          </p:cNvSpPr>
          <p:nvPr/>
        </p:nvSpPr>
        <p:spPr bwMode="auto">
          <a:xfrm flipV="1">
            <a:off x="6266232" y="2054070"/>
            <a:ext cx="1295400" cy="628650"/>
          </a:xfrm>
          <a:prstGeom prst="line">
            <a:avLst/>
          </a:prstGeom>
          <a:noFill/>
          <a:ln w="28575">
            <a:solidFill>
              <a:srgbClr val="00005C"/>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5" name="Line 90"/>
          <p:cNvSpPr>
            <a:spLocks noChangeShapeType="1"/>
          </p:cNvSpPr>
          <p:nvPr/>
        </p:nvSpPr>
        <p:spPr bwMode="auto">
          <a:xfrm flipV="1">
            <a:off x="6266232" y="2396970"/>
            <a:ext cx="1295400" cy="628650"/>
          </a:xfrm>
          <a:prstGeom prst="line">
            <a:avLst/>
          </a:prstGeom>
          <a:noFill/>
          <a:ln w="28575">
            <a:solidFill>
              <a:srgbClr val="00005C"/>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6" name="Line 91"/>
          <p:cNvSpPr>
            <a:spLocks noChangeShapeType="1"/>
          </p:cNvSpPr>
          <p:nvPr/>
        </p:nvSpPr>
        <p:spPr bwMode="auto">
          <a:xfrm flipV="1">
            <a:off x="6266232" y="3482820"/>
            <a:ext cx="1295400" cy="400050"/>
          </a:xfrm>
          <a:prstGeom prst="line">
            <a:avLst/>
          </a:prstGeom>
          <a:noFill/>
          <a:ln w="28575">
            <a:solidFill>
              <a:srgbClr val="00005C"/>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8.2.5 </a:t>
            </a:r>
            <a:r>
              <a:rPr lang="zh-CN" altLang="en-US" sz="2800" b="1" dirty="0">
                <a:solidFill>
                  <a:schemeClr val="bg1"/>
                </a:solidFill>
              </a:rPr>
              <a:t>索引顺序文件</a:t>
            </a:r>
          </a:p>
        </p:txBody>
      </p:sp>
      <p:sp>
        <p:nvSpPr>
          <p:cNvPr id="22" name="i$lîďê"/>
          <p:cNvSpPr/>
          <p:nvPr/>
        </p:nvSpPr>
        <p:spPr>
          <a:xfrm>
            <a:off x="2201724" y="2806941"/>
            <a:ext cx="8771076" cy="392877"/>
          </a:xfrm>
          <a:prstGeom prst="rect">
            <a:avLst/>
          </a:prstGeom>
          <a:noFill/>
          <a:ln>
            <a:noFill/>
          </a:ln>
        </p:spPr>
        <p:txBody>
          <a:bodyPr wrap="square" lIns="91440" tIns="45720" rIns="91440" bIns="45720" anchor="ctr" anchorCtr="0">
            <a:noAutofit/>
          </a:bodyPr>
          <a:lstStyle/>
          <a:p>
            <a:r>
              <a:rPr lang="zh-CN" altLang="en-US" sz="2600" dirty="0"/>
              <a:t>保留了顺序文件的关键特征：记录按关键字的顺序组织。</a:t>
            </a:r>
          </a:p>
        </p:txBody>
      </p:sp>
      <p:sp>
        <p:nvSpPr>
          <p:cNvPr id="23" name="î$ļíḋè"/>
          <p:cNvSpPr/>
          <p:nvPr/>
        </p:nvSpPr>
        <p:spPr>
          <a:xfrm>
            <a:off x="2201723" y="4140909"/>
            <a:ext cx="8380459" cy="641825"/>
          </a:xfrm>
          <a:prstGeom prst="rect">
            <a:avLst/>
          </a:prstGeom>
          <a:noFill/>
          <a:ln>
            <a:noFill/>
          </a:ln>
        </p:spPr>
        <p:txBody>
          <a:bodyPr wrap="square" lIns="91440" tIns="45720" rIns="91440" bIns="45720" anchor="t" anchorCtr="0">
            <a:noAutofit/>
          </a:bodyPr>
          <a:lstStyle/>
          <a:p>
            <a:pPr marL="342900" indent="-342900">
              <a:lnSpc>
                <a:spcPct val="120000"/>
              </a:lnSpc>
              <a:buClr>
                <a:srgbClr val="FF0000"/>
              </a:buClr>
              <a:buFont typeface="Wingdings" panose="05000000000000000000" pitchFamily="2" charset="2"/>
              <a:buChar char="Ø"/>
            </a:pPr>
            <a:r>
              <a:rPr lang="zh-CN" altLang="en-US" sz="2400" dirty="0"/>
              <a:t>引入文件索引表：实现随机访问。</a:t>
            </a:r>
          </a:p>
          <a:p>
            <a:pPr marL="342900" indent="-342900">
              <a:lnSpc>
                <a:spcPct val="120000"/>
              </a:lnSpc>
              <a:buClr>
                <a:srgbClr val="FF0000"/>
              </a:buClr>
              <a:buFont typeface="Wingdings" panose="05000000000000000000" pitchFamily="2" charset="2"/>
              <a:buChar char="Ø"/>
            </a:pPr>
            <a:r>
              <a:rPr lang="zh-CN" altLang="en-US" sz="2400" dirty="0"/>
              <a:t>增加溢出文件：记录新增、删除和修改的记录。</a:t>
            </a:r>
          </a:p>
        </p:txBody>
      </p:sp>
      <p:sp>
        <p:nvSpPr>
          <p:cNvPr id="24" name="ïṧḷïḋè"/>
          <p:cNvSpPr/>
          <p:nvPr/>
        </p:nvSpPr>
        <p:spPr>
          <a:xfrm>
            <a:off x="2201726" y="3687170"/>
            <a:ext cx="3696051" cy="415102"/>
          </a:xfrm>
          <a:prstGeom prst="rect">
            <a:avLst/>
          </a:prstGeom>
          <a:noFill/>
          <a:ln>
            <a:noFill/>
          </a:ln>
        </p:spPr>
        <p:txBody>
          <a:bodyPr wrap="square" lIns="91440" tIns="45720" rIns="91440" bIns="45720" anchor="ctr" anchorCtr="0">
            <a:noAutofit/>
          </a:bodyPr>
          <a:lstStyle/>
          <a:p>
            <a:r>
              <a:rPr lang="zh-CN" altLang="en-US" sz="2600" dirty="0">
                <a:solidFill>
                  <a:srgbClr val="FF0000"/>
                </a:solidFill>
              </a:rPr>
              <a:t>新增</a:t>
            </a:r>
            <a:r>
              <a:rPr lang="en-US" altLang="zh-CN" sz="2600" dirty="0">
                <a:solidFill>
                  <a:srgbClr val="FF0000"/>
                </a:solidFill>
              </a:rPr>
              <a:t>2</a:t>
            </a:r>
            <a:r>
              <a:rPr lang="zh-CN" altLang="en-US" sz="2600" dirty="0">
                <a:solidFill>
                  <a:srgbClr val="FF0000"/>
                </a:solidFill>
              </a:rPr>
              <a:t>个新特征：</a:t>
            </a:r>
          </a:p>
        </p:txBody>
      </p:sp>
      <p:sp>
        <p:nvSpPr>
          <p:cNvPr id="26" name="íšḻíḑê"/>
          <p:cNvSpPr/>
          <p:nvPr/>
        </p:nvSpPr>
        <p:spPr>
          <a:xfrm>
            <a:off x="2201723" y="1806156"/>
            <a:ext cx="9285981" cy="405747"/>
          </a:xfrm>
          <a:prstGeom prst="rect">
            <a:avLst/>
          </a:prstGeom>
          <a:noFill/>
          <a:ln>
            <a:noFill/>
          </a:ln>
        </p:spPr>
        <p:txBody>
          <a:bodyPr wrap="square" lIns="91440" tIns="45720" rIns="91440" bIns="45720" anchor="ctr" anchorCtr="0">
            <a:noAutofit/>
          </a:bodyPr>
          <a:lstStyle/>
          <a:p>
            <a:r>
              <a:rPr lang="zh-CN" altLang="en-US" sz="2600" dirty="0">
                <a:sym typeface="Wingdings" panose="05000000000000000000" pitchFamily="2" charset="2"/>
              </a:rPr>
              <a:t>有效克服了变长记录文件不便于直接存取的缺点。</a:t>
            </a:r>
            <a:endParaRPr lang="zh-CN" altLang="en-US" sz="2600" dirty="0"/>
          </a:p>
        </p:txBody>
      </p:sp>
      <p:sp>
        <p:nvSpPr>
          <p:cNvPr id="27" name="îSļiḓè"/>
          <p:cNvSpPr/>
          <p:nvPr/>
        </p:nvSpPr>
        <p:spPr>
          <a:xfrm>
            <a:off x="1518222" y="1695097"/>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8" name="íṥḻîḓe"/>
          <p:cNvSpPr/>
          <p:nvPr/>
        </p:nvSpPr>
        <p:spPr>
          <a:xfrm>
            <a:off x="1518222" y="3643205"/>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îşļiḓè"/>
          <p:cNvSpPr/>
          <p:nvPr/>
        </p:nvSpPr>
        <p:spPr>
          <a:xfrm>
            <a:off x="1518222" y="266915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0" name="îṡḷíďe"/>
          <p:cNvSpPr/>
          <p:nvPr/>
        </p:nvSpPr>
        <p:spPr>
          <a:xfrm>
            <a:off x="1708477" y="1891235"/>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31" name="íSlíḋe"/>
          <p:cNvSpPr/>
          <p:nvPr/>
        </p:nvSpPr>
        <p:spPr>
          <a:xfrm>
            <a:off x="1708476" y="2891168"/>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32" name="ïśḷïḓe"/>
          <p:cNvSpPr/>
          <p:nvPr/>
        </p:nvSpPr>
        <p:spPr>
          <a:xfrm>
            <a:off x="1737415" y="3832665"/>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索引顺序文件组织方式</a:t>
            </a:r>
          </a:p>
        </p:txBody>
      </p:sp>
      <p:sp>
        <p:nvSpPr>
          <p:cNvPr id="6" name="íSľïdé"/>
          <p:cNvSpPr/>
          <p:nvPr/>
        </p:nvSpPr>
        <p:spPr>
          <a:xfrm>
            <a:off x="1906927" y="1578600"/>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7" name="ïŝļíḓê"/>
          <p:cNvSpPr/>
          <p:nvPr/>
        </p:nvSpPr>
        <p:spPr bwMode="auto">
          <a:xfrm>
            <a:off x="8689292" y="2210448"/>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8" name="îṧľîdé"/>
          <p:cNvSpPr/>
          <p:nvPr/>
        </p:nvSpPr>
        <p:spPr>
          <a:xfrm>
            <a:off x="3945450" y="1162697"/>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9" name="内容占位符 2"/>
          <p:cNvSpPr txBox="1"/>
          <p:nvPr/>
        </p:nvSpPr>
        <p:spPr>
          <a:xfrm>
            <a:off x="894702" y="2210447"/>
            <a:ext cx="4440777" cy="30842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dirty="0">
                <a:solidFill>
                  <a:srgbClr val="FF0000"/>
                </a:solidFill>
              </a:rPr>
              <a:t>一级</a:t>
            </a:r>
            <a:r>
              <a:rPr lang="zh-CN" altLang="en-US" sz="2600" dirty="0"/>
              <a:t>索引文件</a:t>
            </a:r>
            <a:endParaRPr lang="en-US" altLang="zh-CN" sz="2600" dirty="0"/>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如果在一个顺序文件中所含有的记录数为</a:t>
            </a:r>
            <a:r>
              <a:rPr lang="en-US" altLang="zh-CN" sz="2200" dirty="0">
                <a:solidFill>
                  <a:schemeClr val="tx1">
                    <a:lumMod val="65000"/>
                    <a:lumOff val="35000"/>
                  </a:schemeClr>
                </a:solidFill>
              </a:rPr>
              <a:t>N</a:t>
            </a:r>
            <a:r>
              <a:rPr lang="zh-CN" altLang="en-US" sz="2200" dirty="0">
                <a:solidFill>
                  <a:schemeClr val="tx1">
                    <a:lumMod val="65000"/>
                    <a:lumOff val="35000"/>
                  </a:schemeClr>
                </a:solidFill>
              </a:rPr>
              <a:t>，则为检索到具有指定关键字的记录，平均须查找</a:t>
            </a:r>
            <a:r>
              <a:rPr lang="en-US" altLang="zh-CN" sz="2200" dirty="0">
                <a:solidFill>
                  <a:schemeClr val="tx1">
                    <a:lumMod val="65000"/>
                    <a:lumOff val="35000"/>
                  </a:schemeClr>
                </a:solidFill>
              </a:rPr>
              <a:t>N/2</a:t>
            </a:r>
            <a:r>
              <a:rPr lang="zh-CN" altLang="en-US" sz="2200" dirty="0">
                <a:solidFill>
                  <a:schemeClr val="tx1">
                    <a:lumMod val="65000"/>
                    <a:lumOff val="35000"/>
                  </a:schemeClr>
                </a:solidFill>
              </a:rPr>
              <a:t>个记录；</a:t>
            </a:r>
          </a:p>
          <a:p>
            <a:pPr marL="34290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对于索引顺序文件，则为能检索到具有指定关键字的记录，平均只要查找</a:t>
            </a:r>
            <a:r>
              <a:rPr lang="en-US" altLang="zh-CN" sz="2200" dirty="0">
                <a:solidFill>
                  <a:schemeClr val="tx1">
                    <a:lumMod val="65000"/>
                    <a:lumOff val="35000"/>
                  </a:schemeClr>
                </a:solidFill>
              </a:rPr>
              <a:t>sqrt(N) </a:t>
            </a:r>
            <a:r>
              <a:rPr lang="zh-CN" altLang="en-US" sz="2200" dirty="0">
                <a:solidFill>
                  <a:schemeClr val="tx1">
                    <a:lumMod val="65000"/>
                    <a:lumOff val="35000"/>
                  </a:schemeClr>
                </a:solidFill>
              </a:rPr>
              <a:t>个记录数，因而其检索效率比顺序文件约提高</a:t>
            </a:r>
            <a:r>
              <a:rPr lang="en-US" altLang="zh-CN" sz="2200" dirty="0">
                <a:solidFill>
                  <a:schemeClr val="tx1">
                    <a:lumMod val="65000"/>
                    <a:lumOff val="35000"/>
                  </a:schemeClr>
                </a:solidFill>
              </a:rPr>
              <a:t>sqrt(N)/2</a:t>
            </a:r>
            <a:r>
              <a:rPr lang="zh-CN" altLang="en-US" sz="2200" dirty="0">
                <a:solidFill>
                  <a:schemeClr val="tx1">
                    <a:lumMod val="65000"/>
                    <a:lumOff val="35000"/>
                  </a:schemeClr>
                </a:solidFill>
              </a:rPr>
              <a:t>倍</a:t>
            </a:r>
          </a:p>
        </p:txBody>
      </p:sp>
      <p:sp>
        <p:nvSpPr>
          <p:cNvPr id="10" name="内容占位符 2"/>
          <p:cNvSpPr txBox="1"/>
          <p:nvPr/>
        </p:nvSpPr>
        <p:spPr>
          <a:xfrm>
            <a:off x="7696200" y="2888816"/>
            <a:ext cx="4062082" cy="26348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dirty="0">
                <a:solidFill>
                  <a:srgbClr val="FF0000"/>
                </a:solidFill>
              </a:rPr>
              <a:t>两级</a:t>
            </a:r>
            <a:r>
              <a:rPr lang="zh-CN" altLang="en-US" sz="2600" dirty="0"/>
              <a:t>索引文件</a:t>
            </a:r>
            <a:endParaRPr lang="en-US" altLang="zh-CN" sz="2600" dirty="0"/>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为了进一步提高检索效率，可以为顺序文件建立多级索引，即为索引文件再建立一张索引表，从而形成两级索引表</a:t>
            </a:r>
          </a:p>
          <a:p>
            <a:pPr marL="0" lvl="1" indent="-342900">
              <a:lnSpc>
                <a:spcPct val="132000"/>
              </a:lnSpc>
              <a:spcBef>
                <a:spcPts val="370"/>
              </a:spcBef>
              <a:buClr>
                <a:srgbClr val="E71101"/>
              </a:buClr>
              <a:buSzPct val="60000"/>
              <a:buFont typeface="Wingdings" panose="05000000000000000000" pitchFamily="2" charset="2"/>
              <a:buChar char="Ø"/>
              <a:defRPr/>
            </a:pPr>
            <a:r>
              <a:rPr lang="zh-CN" altLang="en-US" sz="2200" dirty="0">
                <a:solidFill>
                  <a:schemeClr val="tx1">
                    <a:lumMod val="65000"/>
                    <a:lumOff val="35000"/>
                  </a:schemeClr>
                </a:solidFill>
              </a:rPr>
              <a:t>两级索引表 </a:t>
            </a:r>
            <a:r>
              <a:rPr lang="en-US" altLang="zh-CN" sz="2200" dirty="0">
                <a:solidFill>
                  <a:schemeClr val="tx1">
                    <a:lumMod val="65000"/>
                    <a:lumOff val="35000"/>
                  </a:schemeClr>
                </a:solidFill>
              </a:rPr>
              <a:t>(3/2)(N)^(1/3)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索引顺序文件</a:t>
            </a:r>
          </a:p>
        </p:txBody>
      </p:sp>
      <p:graphicFrame>
        <p:nvGraphicFramePr>
          <p:cNvPr id="11" name="Group 34"/>
          <p:cNvGraphicFramePr>
            <a:graphicFrameLocks noGrp="1"/>
          </p:cNvGraphicFramePr>
          <p:nvPr/>
        </p:nvGraphicFramePr>
        <p:xfrm>
          <a:off x="2086253" y="1669557"/>
          <a:ext cx="3195960" cy="2539602"/>
        </p:xfrm>
        <a:graphic>
          <a:graphicData uri="http://schemas.openxmlformats.org/drawingml/2006/table">
            <a:tbl>
              <a:tblPr>
                <a:tableStyleId>{5DA37D80-6434-44D0-A028-1B22A696006F}</a:tableStyleId>
              </a:tblPr>
              <a:tblGrid>
                <a:gridCol w="1597980">
                  <a:extLst>
                    <a:ext uri="{9D8B030D-6E8A-4147-A177-3AD203B41FA5}">
                      <a16:colId xmlns:a16="http://schemas.microsoft.com/office/drawing/2014/main" val="20000"/>
                    </a:ext>
                  </a:extLst>
                </a:gridCol>
                <a:gridCol w="1597980">
                  <a:extLst>
                    <a:ext uri="{9D8B030D-6E8A-4147-A177-3AD203B41FA5}">
                      <a16:colId xmlns:a16="http://schemas.microsoft.com/office/drawing/2014/main" val="20001"/>
                    </a:ext>
                  </a:extLst>
                </a:gridCol>
              </a:tblGrid>
              <a:tr h="34345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键</a:t>
                      </a:r>
                      <a:endParaRPr kumimoji="1" lang="zh-CN" altLang="en-US"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a:ln>
                            <a:noFill/>
                          </a:ln>
                          <a:solidFill>
                            <a:schemeClr val="tx1"/>
                          </a:solidFill>
                          <a:effectLst/>
                          <a:latin typeface="+mn-ea"/>
                          <a:ea typeface="+mn-ea"/>
                        </a:rPr>
                        <a:t>逻辑地址</a:t>
                      </a:r>
                      <a:endParaRPr kumimoji="1" lang="zh-CN" altLang="en-US" sz="2400" b="0" i="0" u="none" strike="noStrike" cap="none" normalizeH="0" baseline="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0"/>
                  </a:ext>
                </a:extLst>
              </a:tr>
              <a:tr h="34345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An Qi</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1"/>
                  </a:ext>
                </a:extLst>
              </a:tr>
              <a:tr h="34345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Bao Rong</a:t>
                      </a:r>
                      <a:endParaRPr kumimoji="1" lang="en-US" altLang="zh-CN" sz="2400" b="0" i="0" u="none" strike="noStrike" cap="none" normalizeH="0" baseline="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2"/>
                  </a:ext>
                </a:extLst>
              </a:tr>
              <a:tr h="343452">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Chen Lin</a:t>
                      </a:r>
                      <a:endParaRPr kumimoji="1" lang="en-US" altLang="zh-CN" sz="2400" b="0" i="0" u="none" strike="noStrike" cap="none" normalizeH="0" baseline="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3"/>
                  </a:ext>
                </a:extLst>
              </a:tr>
              <a:tr h="800274">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36" marB="34536" anchor="ctr" horzOverflow="overflow"/>
                </a:tc>
                <a:extLst>
                  <a:ext uri="{0D108BD9-81ED-4DB2-BD59-A6C34878D82A}">
                    <a16:rowId xmlns:a16="http://schemas.microsoft.com/office/drawing/2014/main" val="10004"/>
                  </a:ext>
                </a:extLst>
              </a:tr>
            </a:tbl>
          </a:graphicData>
        </a:graphic>
      </p:graphicFrame>
      <p:graphicFrame>
        <p:nvGraphicFramePr>
          <p:cNvPr id="12" name="Group 73"/>
          <p:cNvGraphicFramePr>
            <a:graphicFrameLocks noGrp="1"/>
          </p:cNvGraphicFramePr>
          <p:nvPr/>
        </p:nvGraphicFramePr>
        <p:xfrm>
          <a:off x="7034813" y="1518348"/>
          <a:ext cx="3121242" cy="4644289"/>
        </p:xfrm>
        <a:graphic>
          <a:graphicData uri="http://schemas.openxmlformats.org/drawingml/2006/table">
            <a:tbl>
              <a:tblPr>
                <a:tableStyleId>{5DA37D80-6434-44D0-A028-1B22A696006F}</a:tableStyleId>
              </a:tblPr>
              <a:tblGrid>
                <a:gridCol w="1560621">
                  <a:extLst>
                    <a:ext uri="{9D8B030D-6E8A-4147-A177-3AD203B41FA5}">
                      <a16:colId xmlns:a16="http://schemas.microsoft.com/office/drawing/2014/main" val="20000"/>
                    </a:ext>
                  </a:extLst>
                </a:gridCol>
                <a:gridCol w="1560621">
                  <a:extLst>
                    <a:ext uri="{9D8B030D-6E8A-4147-A177-3AD203B41FA5}">
                      <a16:colId xmlns:a16="http://schemas.microsoft.com/office/drawing/2014/main" val="20001"/>
                    </a:ext>
                  </a:extLst>
                </a:gridCol>
              </a:tblGrid>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dirty="0">
                          <a:ln>
                            <a:noFill/>
                          </a:ln>
                          <a:solidFill>
                            <a:schemeClr val="tx1"/>
                          </a:solidFill>
                          <a:effectLst/>
                          <a:latin typeface="+mn-ea"/>
                          <a:ea typeface="+mn-ea"/>
                        </a:rPr>
                        <a:t>姓名</a:t>
                      </a:r>
                      <a:endParaRPr kumimoji="1" lang="zh-CN" altLang="en-US"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zh-CN" altLang="en-US" sz="2400" b="0" u="none" strike="noStrike" cap="none" normalizeH="0" baseline="0">
                          <a:ln>
                            <a:noFill/>
                          </a:ln>
                          <a:solidFill>
                            <a:schemeClr val="tx1"/>
                          </a:solidFill>
                          <a:effectLst/>
                          <a:latin typeface="+mn-ea"/>
                          <a:ea typeface="+mn-ea"/>
                        </a:rPr>
                        <a:t>其他属性</a:t>
                      </a:r>
                      <a:endParaRPr kumimoji="1" lang="zh-CN" altLang="en-US" sz="2400" b="0" i="0" u="none" strike="noStrike" cap="none" normalizeH="0" baseline="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0"/>
                  </a:ext>
                </a:extLst>
              </a:tr>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An Qi</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1"/>
                  </a:ext>
                </a:extLst>
              </a:tr>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An Kang</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2"/>
                  </a:ext>
                </a:extLst>
              </a:tr>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3"/>
                  </a:ext>
                </a:extLst>
              </a:tr>
              <a:tr h="350015">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4"/>
                  </a:ext>
                </a:extLst>
              </a:tr>
              <a:tr h="34337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5"/>
                  </a:ext>
                </a:extLst>
              </a:tr>
              <a:tr h="34337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a:ln>
                            <a:noFill/>
                          </a:ln>
                          <a:solidFill>
                            <a:schemeClr val="tx1"/>
                          </a:solidFill>
                          <a:effectLst/>
                          <a:latin typeface="+mn-ea"/>
                          <a:ea typeface="+mn-ea"/>
                        </a:rPr>
                        <a:t>Bao Rong</a:t>
                      </a:r>
                      <a:endParaRPr kumimoji="1" lang="en-US" altLang="zh-CN" sz="2400" b="0" i="0" u="none" strike="noStrike" cap="none" normalizeH="0" baseline="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6"/>
                  </a:ext>
                </a:extLst>
              </a:tr>
              <a:tr h="343371">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endParaRPr kumimoji="1" lang="zh-CN"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7"/>
                  </a:ext>
                </a:extLst>
              </a:tr>
              <a:tr h="800033">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tc>
                  <a:txBody>
                    <a:bodyPr/>
                    <a:lstStyle>
                      <a:lvl1pPr>
                        <a:buClr>
                          <a:schemeClr val="tx2"/>
                        </a:buClr>
                        <a:buSzPct val="75000"/>
                        <a:defRPr kumimoji="1" sz="2800">
                          <a:solidFill>
                            <a:schemeClr val="tx1"/>
                          </a:solidFill>
                          <a:latin typeface="Times New Roman" panose="02020603050405020304" pitchFamily="18" charset="0"/>
                          <a:ea typeface="宋体" panose="02010600030101010101" pitchFamily="2" charset="-122"/>
                        </a:defRPr>
                      </a:lvl1pPr>
                      <a:lvl2pPr>
                        <a:buClr>
                          <a:schemeClr val="tx1"/>
                        </a:buClr>
                        <a:defRPr kumimoji="1" sz="2400">
                          <a:solidFill>
                            <a:schemeClr val="tx1"/>
                          </a:solidFill>
                          <a:latin typeface="Times New Roman" panose="02020603050405020304" pitchFamily="18" charset="0"/>
                          <a:ea typeface="宋体" panose="02010600030101010101" pitchFamily="2" charset="-122"/>
                        </a:defRPr>
                      </a:lvl2pPr>
                      <a:lvl3pPr>
                        <a:buClr>
                          <a:schemeClr val="accent2"/>
                        </a:buClr>
                        <a:buSzPct val="65000"/>
                        <a:defRPr kumimoji="1" sz="2000">
                          <a:solidFill>
                            <a:schemeClr val="tx1"/>
                          </a:solidFill>
                          <a:latin typeface="Times New Roman" panose="02020603050405020304" pitchFamily="18" charset="0"/>
                          <a:ea typeface="宋体" panose="02010600030101010101" pitchFamily="2" charset="-122"/>
                        </a:defRPr>
                      </a:lvl3pPr>
                      <a:lvl4pPr>
                        <a:buClr>
                          <a:schemeClr val="tx1"/>
                        </a:buClr>
                        <a:defRPr kumimoji="1">
                          <a:solidFill>
                            <a:schemeClr val="tx1"/>
                          </a:solidFill>
                          <a:latin typeface="Times New Roman" panose="02020603050405020304" pitchFamily="18" charset="0"/>
                          <a:ea typeface="宋体" panose="02010600030101010101" pitchFamily="2" charset="-122"/>
                        </a:defRPr>
                      </a:lvl4pPr>
                      <a:lvl5pPr>
                        <a:buClr>
                          <a:schemeClr val="tx2"/>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tx2"/>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1" lang="en-US" altLang="zh-CN" sz="2400" b="0" u="none" strike="noStrike" cap="none" normalizeH="0" baseline="0" dirty="0">
                          <a:ln>
                            <a:noFill/>
                          </a:ln>
                          <a:solidFill>
                            <a:schemeClr val="tx1"/>
                          </a:solidFill>
                          <a:effectLst/>
                          <a:latin typeface="+mn-ea"/>
                          <a:ea typeface="+mn-ea"/>
                        </a:rPr>
                        <a:t>…</a:t>
                      </a:r>
                      <a:endParaRPr kumimoji="1" lang="en-US" altLang="zh-CN" sz="2400" b="0" i="0" u="none" strike="noStrike" cap="none" normalizeH="0" baseline="0" dirty="0">
                        <a:ln>
                          <a:noFill/>
                        </a:ln>
                        <a:solidFill>
                          <a:schemeClr val="tx1"/>
                        </a:solidFill>
                        <a:effectLst/>
                        <a:latin typeface="+mn-ea"/>
                        <a:ea typeface="+mn-ea"/>
                      </a:endParaRPr>
                    </a:p>
                  </a:txBody>
                  <a:tcPr marL="92075" marR="92075" marT="34526" marB="34526" anchor="ctr" horzOverflow="overflow"/>
                </a:tc>
                <a:extLst>
                  <a:ext uri="{0D108BD9-81ED-4DB2-BD59-A6C34878D82A}">
                    <a16:rowId xmlns:a16="http://schemas.microsoft.com/office/drawing/2014/main" val="10008"/>
                  </a:ext>
                </a:extLst>
              </a:tr>
            </a:tbl>
          </a:graphicData>
        </a:graphic>
      </p:graphicFrame>
      <p:sp>
        <p:nvSpPr>
          <p:cNvPr id="13" name="Line 74"/>
          <p:cNvSpPr>
            <a:spLocks noChangeShapeType="1"/>
          </p:cNvSpPr>
          <p:nvPr/>
        </p:nvSpPr>
        <p:spPr bwMode="auto">
          <a:xfrm flipV="1">
            <a:off x="4977413" y="2069607"/>
            <a:ext cx="2057400" cy="17145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14" name="Line 75"/>
          <p:cNvSpPr>
            <a:spLocks noChangeShapeType="1"/>
          </p:cNvSpPr>
          <p:nvPr/>
        </p:nvSpPr>
        <p:spPr bwMode="auto">
          <a:xfrm>
            <a:off x="4977413" y="2641107"/>
            <a:ext cx="2057400" cy="1028700"/>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8.2.6 </a:t>
            </a:r>
            <a:r>
              <a:rPr lang="zh-CN" altLang="en-US" sz="2800" b="1" dirty="0">
                <a:solidFill>
                  <a:schemeClr val="bg1"/>
                </a:solidFill>
              </a:rPr>
              <a:t>直接文件和哈希文件</a:t>
            </a:r>
          </a:p>
        </p:txBody>
      </p:sp>
      <p:sp>
        <p:nvSpPr>
          <p:cNvPr id="9" name="Rectangle 3"/>
          <p:cNvSpPr txBox="1">
            <a:spLocks noChangeArrowheads="1"/>
          </p:cNvSpPr>
          <p:nvPr/>
        </p:nvSpPr>
        <p:spPr bwMode="auto">
          <a:xfrm>
            <a:off x="1669752" y="1700488"/>
            <a:ext cx="8024664" cy="266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575"/>
              </a:spcBef>
              <a:spcAft>
                <a:spcPct val="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直接文件：</a:t>
            </a:r>
          </a:p>
          <a:p>
            <a:pPr marR="0" lvl="1" algn="l" defTabSz="914400" rtl="0" eaLnBrk="1" fontAlgn="base" latinLnBrk="0" hangingPunct="1">
              <a:lnSpc>
                <a:spcPct val="100000"/>
              </a:lnSpc>
              <a:spcBef>
                <a:spcPts val="375"/>
              </a:spcBef>
              <a:spcAft>
                <a:spcPct val="0"/>
              </a:spcAft>
              <a:buClr>
                <a:srgbClr val="9B2D1F"/>
              </a:buClr>
              <a:buSzPct val="85000"/>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关键字本身决定了记录的物理地址。</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algn="l" defTabSz="914400" rtl="0" eaLnBrk="1" fontAlgn="base" latinLnBrk="0" hangingPunct="1">
              <a:lnSpc>
                <a:spcPct val="100000"/>
              </a:lnSpc>
              <a:spcBef>
                <a:spcPts val="375"/>
              </a:spcBef>
              <a:spcAft>
                <a:spcPct val="0"/>
              </a:spcAft>
              <a:buClr>
                <a:srgbClr val="9B2D1F"/>
              </a:buClr>
              <a:buSzPct val="85000"/>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键值转换：关键字到记录物理地址的转换。</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L="319405" marR="0" lvl="1" indent="0" algn="l" defTabSz="914400" rtl="0" eaLnBrk="1" fontAlgn="base" latinLnBrk="0" hangingPunct="1">
              <a:lnSpc>
                <a:spcPct val="100000"/>
              </a:lnSpc>
              <a:spcBef>
                <a:spcPts val="375"/>
              </a:spcBef>
              <a:spcAft>
                <a:spcPct val="0"/>
              </a:spcAft>
              <a:buClr>
                <a:srgbClr val="9B2D1F"/>
              </a:buClr>
              <a:buSzPct val="85000"/>
              <a:buNone/>
              <a:defRPr/>
            </a:pPr>
            <a:endPar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L="0" marR="0" lvl="0" indent="0" algn="l" defTabSz="914400" rtl="0" eaLnBrk="1" fontAlgn="base" latinLnBrk="0" hangingPunct="1">
              <a:lnSpc>
                <a:spcPct val="100000"/>
              </a:lnSpc>
              <a:spcBef>
                <a:spcPts val="575"/>
              </a:spcBef>
              <a:spcAft>
                <a:spcPct val="0"/>
              </a:spcAft>
              <a:buClr>
                <a:srgbClr val="D34817"/>
              </a:buClr>
              <a:buSzPct val="85000"/>
              <a:buNone/>
              <a:defRPr/>
            </a:pPr>
            <a:r>
              <a:rPr kumimoji="0" lang="zh-CN" altLang="en-US" b="0" i="0" u="none" strike="noStrike" kern="1200" cap="none" spc="0" normalizeH="0" baseline="0" noProof="0" dirty="0">
                <a:ln>
                  <a:noFill/>
                </a:ln>
                <a:solidFill>
                  <a:srgbClr val="0000FF"/>
                </a:solidFill>
                <a:effectLst/>
                <a:uLnTx/>
                <a:uFillTx/>
                <a:latin typeface="+mn-ea"/>
                <a:cs typeface="+mn-cs"/>
                <a:sym typeface="Wingdings" panose="05000000000000000000" pitchFamily="2" charset="2"/>
              </a:rPr>
              <a:t>哈希文件：</a:t>
            </a:r>
          </a:p>
          <a:p>
            <a:pPr marR="0" lvl="1" algn="l" defTabSz="914400" rtl="0" eaLnBrk="1" fontAlgn="base" latinLnBrk="0" hangingPunct="1">
              <a:lnSpc>
                <a:spcPct val="100000"/>
              </a:lnSpc>
              <a:spcBef>
                <a:spcPts val="375"/>
              </a:spcBef>
              <a:spcAft>
                <a:spcPct val="0"/>
              </a:spcAft>
              <a:buClr>
                <a:srgbClr val="9B2D1F"/>
              </a:buClr>
              <a:buSzPct val="85000"/>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利用</a:t>
            </a:r>
            <a:r>
              <a:rPr kumimoji="0" lang="en-US" altLang="zh-CN" sz="2400" b="0" i="0" u="none" strike="noStrike" kern="1200" cap="none" spc="0" normalizeH="0" baseline="0" noProof="0" dirty="0">
                <a:ln>
                  <a:noFill/>
                </a:ln>
                <a:solidFill>
                  <a:srgbClr val="FF0000"/>
                </a:solidFill>
                <a:effectLst/>
                <a:uLnTx/>
                <a:uFillTx/>
                <a:latin typeface="+mn-ea"/>
                <a:cs typeface="+mn-cs"/>
                <a:sym typeface="Wingdings" panose="05000000000000000000" pitchFamily="2" charset="2"/>
              </a:rPr>
              <a:t>Hash</a:t>
            </a:r>
            <a:r>
              <a:rPr kumimoji="0" lang="zh-CN" altLang="en-US" sz="2400" b="0" i="0" u="none" strike="noStrike" kern="1200" cap="none" spc="0" normalizeH="0" baseline="0" noProof="0" dirty="0">
                <a:ln>
                  <a:noFill/>
                </a:ln>
                <a:solidFill>
                  <a:srgbClr val="FF0000"/>
                </a:solidFill>
                <a:effectLst/>
                <a:uLnTx/>
                <a:uFillTx/>
                <a:latin typeface="+mn-ea"/>
                <a:cs typeface="+mn-cs"/>
                <a:sym typeface="Wingdings" panose="05000000000000000000" pitchFamily="2" charset="2"/>
              </a:rPr>
              <a:t>函数</a:t>
            </a: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将记录键值转换为记录的地址。</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009620" y="1700488"/>
            <a:ext cx="527050" cy="527050"/>
          </a:xfrm>
          <a:prstGeom prst="rect">
            <a:avLst/>
          </a:prstGeom>
          <a:ln>
            <a:noFill/>
          </a:ln>
          <a:effectLst>
            <a:softEdge rad="0"/>
          </a:effectLst>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009620" y="3350949"/>
            <a:ext cx="527050" cy="527050"/>
          </a:xfrm>
          <a:prstGeom prst="rect">
            <a:avLst/>
          </a:prstGeom>
          <a:ln>
            <a:noFill/>
          </a:ln>
          <a:effectLst>
            <a:softEdge rad="0"/>
          </a:effectLst>
        </p:spPr>
      </p:pic>
      <p:sp>
        <p:nvSpPr>
          <p:cNvPr id="16" name="íśḷíḋé"/>
          <p:cNvSpPr/>
          <p:nvPr/>
        </p:nvSpPr>
        <p:spPr bwMode="auto">
          <a:xfrm>
            <a:off x="8747628" y="1779039"/>
            <a:ext cx="2589100" cy="2588226"/>
          </a:xfrm>
          <a:prstGeom prst="ellipse">
            <a:avLst/>
          </a:prstGeom>
          <a:blipFill>
            <a:blip r:embed="rId3"/>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22" name="矩形 21"/>
          <p:cNvSpPr/>
          <p:nvPr/>
        </p:nvSpPr>
        <p:spPr>
          <a:xfrm>
            <a:off x="1696469" y="1737498"/>
            <a:ext cx="4500146" cy="461665"/>
          </a:xfrm>
          <a:prstGeom prst="rect">
            <a:avLst/>
          </a:prstGeom>
        </p:spPr>
        <p:txBody>
          <a:bodyPr wrap="square">
            <a:spAutoFit/>
          </a:bodyPr>
          <a:lstStyle/>
          <a:p>
            <a:r>
              <a:rPr lang="en-US" altLang="zh-CN" sz="2400" dirty="0">
                <a:latin typeface="+mj-ea"/>
                <a:ea typeface="+mj-ea"/>
              </a:rPr>
              <a:t>8.1 </a:t>
            </a:r>
            <a:r>
              <a:rPr lang="zh-CN" altLang="en-US" sz="2400" dirty="0">
                <a:latin typeface="+mj-ea"/>
                <a:ea typeface="+mj-ea"/>
              </a:rPr>
              <a:t>文件和文件系统</a:t>
            </a:r>
          </a:p>
        </p:txBody>
      </p:sp>
      <p:sp>
        <p:nvSpPr>
          <p:cNvPr id="23" name="矩形 22"/>
          <p:cNvSpPr/>
          <p:nvPr/>
        </p:nvSpPr>
        <p:spPr>
          <a:xfrm>
            <a:off x="1696469" y="2375673"/>
            <a:ext cx="3682150" cy="461665"/>
          </a:xfrm>
          <a:prstGeom prst="rect">
            <a:avLst/>
          </a:prstGeom>
        </p:spPr>
        <p:txBody>
          <a:bodyPr wrap="square">
            <a:spAutoFit/>
          </a:bodyPr>
          <a:lstStyle/>
          <a:p>
            <a:r>
              <a:rPr lang="en-US" altLang="zh-CN" sz="2400" dirty="0">
                <a:latin typeface="+mj-ea"/>
              </a:rPr>
              <a:t>8.2 </a:t>
            </a:r>
            <a:r>
              <a:rPr lang="zh-CN" altLang="en-US" sz="2400" dirty="0">
                <a:latin typeface="+mj-ea"/>
              </a:rPr>
              <a:t>文件的逻辑结构</a:t>
            </a:r>
            <a:endParaRPr lang="en-US" altLang="zh-CN" sz="2400" dirty="0">
              <a:latin typeface="+mj-ea"/>
            </a:endParaRPr>
          </a:p>
        </p:txBody>
      </p:sp>
      <p:sp>
        <p:nvSpPr>
          <p:cNvPr id="24" name="矩形 23"/>
          <p:cNvSpPr/>
          <p:nvPr/>
        </p:nvSpPr>
        <p:spPr>
          <a:xfrm>
            <a:off x="1696468" y="2994798"/>
            <a:ext cx="3488967" cy="461665"/>
          </a:xfrm>
          <a:prstGeom prst="rect">
            <a:avLst/>
          </a:prstGeom>
        </p:spPr>
        <p:txBody>
          <a:bodyPr wrap="square">
            <a:spAutoFit/>
          </a:bodyPr>
          <a:lstStyle/>
          <a:p>
            <a:r>
              <a:rPr lang="en-US" altLang="zh-CN" sz="2400" b="1" dirty="0">
                <a:solidFill>
                  <a:srgbClr val="0000FF"/>
                </a:solidFill>
                <a:latin typeface="+mj-ea"/>
              </a:rPr>
              <a:t>8.3 </a:t>
            </a:r>
            <a:r>
              <a:rPr lang="zh-CN" altLang="en-US" sz="2400" b="1" dirty="0">
                <a:solidFill>
                  <a:srgbClr val="0000FF"/>
                </a:solidFill>
                <a:latin typeface="+mj-ea"/>
              </a:rPr>
              <a:t>文件目录</a:t>
            </a:r>
            <a:endParaRPr lang="en-US" altLang="zh-CN" sz="2400" b="1" dirty="0">
              <a:solidFill>
                <a:srgbClr val="0000FF"/>
              </a:solidFill>
              <a:latin typeface="+mj-ea"/>
            </a:endParaRPr>
          </a:p>
        </p:txBody>
      </p:sp>
      <p:sp>
        <p:nvSpPr>
          <p:cNvPr id="25" name="矩形 24"/>
          <p:cNvSpPr/>
          <p:nvPr/>
        </p:nvSpPr>
        <p:spPr>
          <a:xfrm>
            <a:off x="1696468" y="3613923"/>
            <a:ext cx="3488967" cy="461665"/>
          </a:xfrm>
          <a:prstGeom prst="rect">
            <a:avLst/>
          </a:prstGeom>
        </p:spPr>
        <p:txBody>
          <a:bodyPr wrap="square">
            <a:spAutoFit/>
          </a:bodyPr>
          <a:lstStyle/>
          <a:p>
            <a:r>
              <a:rPr lang="en-US" altLang="zh-CN" sz="2400" dirty="0">
                <a:latin typeface="+mj-ea"/>
              </a:rPr>
              <a:t>8.4 </a:t>
            </a:r>
            <a:r>
              <a:rPr lang="zh-CN" altLang="en-US" sz="2400" dirty="0">
                <a:latin typeface="+mj-ea"/>
              </a:rPr>
              <a:t>文件共享</a:t>
            </a:r>
            <a:endParaRPr lang="en-US" altLang="zh-CN" sz="2400" dirty="0">
              <a:latin typeface="+mj-ea"/>
            </a:endParaRPr>
          </a:p>
        </p:txBody>
      </p:sp>
      <p:sp>
        <p:nvSpPr>
          <p:cNvPr id="27" name="矩形 26"/>
          <p:cNvSpPr/>
          <p:nvPr/>
        </p:nvSpPr>
        <p:spPr>
          <a:xfrm>
            <a:off x="1696469" y="4233048"/>
            <a:ext cx="3905342" cy="461665"/>
          </a:xfrm>
          <a:prstGeom prst="rect">
            <a:avLst/>
          </a:prstGeom>
        </p:spPr>
        <p:txBody>
          <a:bodyPr wrap="square">
            <a:spAutoFit/>
          </a:bodyPr>
          <a:lstStyle/>
          <a:p>
            <a:r>
              <a:rPr lang="en-US" altLang="zh-CN" sz="2400" dirty="0">
                <a:latin typeface="+mj-ea"/>
              </a:rPr>
              <a:t>8.5 </a:t>
            </a:r>
            <a:r>
              <a:rPr lang="zh-CN" altLang="en-US" sz="2400" dirty="0">
                <a:latin typeface="+mj-ea"/>
              </a:rPr>
              <a:t>文件保护</a:t>
            </a:r>
            <a:endParaRPr lang="en-US" altLang="zh-CN" sz="2400" dirty="0">
              <a:latin typeface="+mj-ea"/>
            </a:endParaRPr>
          </a:p>
        </p:txBody>
      </p:sp>
      <p:sp>
        <p:nvSpPr>
          <p:cNvPr id="28" name="矩形 27"/>
          <p:cNvSpPr/>
          <p:nvPr/>
        </p:nvSpPr>
        <p:spPr>
          <a:xfrm>
            <a:off x="1696468" y="4852173"/>
            <a:ext cx="3682151" cy="461665"/>
          </a:xfrm>
          <a:prstGeom prst="rect">
            <a:avLst/>
          </a:prstGeom>
        </p:spPr>
        <p:txBody>
          <a:bodyPr wrap="square">
            <a:spAutoFit/>
          </a:bodyPr>
          <a:lstStyle/>
          <a:p>
            <a:r>
              <a:rPr lang="en-US" altLang="zh-CN" sz="2400" dirty="0">
                <a:latin typeface="+mj-ea"/>
              </a:rPr>
              <a:t>8.6  Linux</a:t>
            </a:r>
            <a:r>
              <a:rPr lang="zh-CN" altLang="en-US" sz="2400" dirty="0">
                <a:latin typeface="+mj-ea"/>
              </a:rPr>
              <a:t>文件系统实例</a:t>
            </a:r>
            <a:endParaRPr lang="en-US" altLang="zh-CN" sz="2400" dirty="0">
              <a:latin typeface="+mj-ea"/>
            </a:endParaRPr>
          </a:p>
        </p:txBody>
      </p:sp>
      <p:sp>
        <p:nvSpPr>
          <p:cNvPr id="3" name="矩形 2"/>
          <p:cNvSpPr/>
          <p:nvPr/>
        </p:nvSpPr>
        <p:spPr>
          <a:xfrm>
            <a:off x="7395099" y="2386337"/>
            <a:ext cx="387798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8</a:t>
            </a:r>
            <a:r>
              <a:rPr lang="zh-CN" altLang="en-US" sz="3600" dirty="0">
                <a:solidFill>
                  <a:srgbClr val="000000"/>
                </a:solidFill>
              </a:rPr>
              <a:t>章 </a:t>
            </a:r>
            <a:r>
              <a:rPr lang="en-US" altLang="zh-CN" sz="3600" dirty="0">
                <a:solidFill>
                  <a:srgbClr val="000000"/>
                </a:solidFill>
              </a:rPr>
              <a:t>	</a:t>
            </a:r>
            <a:r>
              <a:rPr lang="zh-CN" altLang="en-US" sz="3600" dirty="0">
                <a:solidFill>
                  <a:srgbClr val="000000"/>
                </a:solidFill>
              </a:rPr>
              <a:t>文件管理</a:t>
            </a:r>
            <a:endParaRPr lang="zh-CN" altLang="en-US" sz="3600" dirty="0"/>
          </a:p>
        </p:txBody>
      </p:sp>
      <p:cxnSp>
        <p:nvCxnSpPr>
          <p:cNvPr id="5" name="直接连接符 4"/>
          <p:cNvCxnSpPr/>
          <p:nvPr/>
        </p:nvCxnSpPr>
        <p:spPr>
          <a:xfrm>
            <a:off x="7421733" y="3190471"/>
            <a:ext cx="412538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1700488"/>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285628"/>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941097"/>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559570"/>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185650"/>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823363"/>
            <a:ext cx="527050" cy="527050"/>
          </a:xfrm>
          <a:prstGeom prst="rect">
            <a:avLst/>
          </a:prstGeom>
          <a:ln>
            <a:noFill/>
          </a:ln>
          <a:effectLst>
            <a:softEdge rad="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8.3 </a:t>
            </a:r>
            <a:r>
              <a:rPr lang="zh-CN" altLang="en-US" sz="2800" b="1" dirty="0">
                <a:solidFill>
                  <a:schemeClr val="bg1"/>
                </a:solidFill>
              </a:rPr>
              <a:t>文件目录</a:t>
            </a:r>
          </a:p>
        </p:txBody>
      </p:sp>
      <p:grpSp>
        <p:nvGrpSpPr>
          <p:cNvPr id="11" name="18592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420499"/>
            <a:ext cx="10838960" cy="4334858"/>
            <a:chOff x="660400" y="1580300"/>
            <a:chExt cx="10838960" cy="4334858"/>
          </a:xfrm>
        </p:grpSpPr>
        <p:sp>
          <p:nvSpPr>
            <p:cNvPr id="12" name="íṥḻîḑe"/>
            <p:cNvSpPr/>
            <p:nvPr/>
          </p:nvSpPr>
          <p:spPr>
            <a:xfrm>
              <a:off x="682048" y="1580300"/>
              <a:ext cx="3476055" cy="2567583"/>
            </a:xfrm>
            <a:prstGeom prst="rect">
              <a:avLst/>
            </a:prstGeom>
            <a:blipFill>
              <a:blip r:embed="rId3"/>
              <a:srcRect/>
              <a:stretch>
                <a:fillRect t="-17779" b="-17603"/>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3" name="ïşḻiḍé"/>
            <p:cNvSpPr/>
            <p:nvPr/>
          </p:nvSpPr>
          <p:spPr>
            <a:xfrm>
              <a:off x="660400" y="4245058"/>
              <a:ext cx="3517243" cy="1670100"/>
            </a:xfrm>
            <a:prstGeom prst="rect">
              <a:avLst/>
            </a:prstGeom>
            <a:solidFill>
              <a:schemeClr val="bg1"/>
            </a:solidFill>
            <a:ln w="9525">
              <a:gradFill flip="none" rotWithShape="1">
                <a:gsLst>
                  <a:gs pos="0">
                    <a:schemeClr val="bg1">
                      <a:lumMod val="7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nSpc>
                  <a:spcPct val="120000"/>
                </a:lnSpc>
              </a:pPr>
              <a:r>
                <a:rPr lang="zh-CN" altLang="en-US" sz="2400" dirty="0">
                  <a:solidFill>
                    <a:schemeClr val="tx1"/>
                  </a:solidFill>
                </a:rPr>
                <a:t>目录实现了对文件的有效管理</a:t>
              </a:r>
            </a:p>
          </p:txBody>
        </p:sp>
        <p:sp>
          <p:nvSpPr>
            <p:cNvPr id="14" name="îŝļiḋe"/>
            <p:cNvSpPr/>
            <p:nvPr/>
          </p:nvSpPr>
          <p:spPr>
            <a:xfrm>
              <a:off x="4352677" y="1580300"/>
              <a:ext cx="3476055" cy="2567583"/>
            </a:xfrm>
            <a:prstGeom prst="rect">
              <a:avLst/>
            </a:prstGeom>
            <a:blipFill>
              <a:blip r:embed="rId4"/>
              <a:srcRect/>
              <a:stretch>
                <a:fillRect t="-50445" b="-4994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5" name="ïšlïḑè"/>
            <p:cNvSpPr/>
            <p:nvPr/>
          </p:nvSpPr>
          <p:spPr>
            <a:xfrm>
              <a:off x="4331029" y="4245058"/>
              <a:ext cx="3517243" cy="1670100"/>
            </a:xfrm>
            <a:prstGeom prst="rect">
              <a:avLst/>
            </a:prstGeom>
            <a:solidFill>
              <a:schemeClr val="bg1"/>
            </a:solidFill>
            <a:ln w="9525">
              <a:gradFill flip="none" rotWithShape="1">
                <a:gsLst>
                  <a:gs pos="0">
                    <a:schemeClr val="bg1">
                      <a:lumMod val="7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nSpc>
                  <a:spcPct val="120000"/>
                </a:lnSpc>
              </a:pPr>
              <a:r>
                <a:rPr lang="zh-CN" altLang="en-US" sz="2400" dirty="0">
                  <a:solidFill>
                    <a:srgbClr val="0000FF"/>
                  </a:solidFill>
                </a:rPr>
                <a:t>目录是一种数据结构，</a:t>
              </a:r>
              <a:r>
                <a:rPr lang="zh-CN" altLang="en-US" sz="2400" dirty="0">
                  <a:solidFill>
                    <a:schemeClr val="tx1"/>
                  </a:solidFill>
                </a:rPr>
                <a:t>用于标识文件及其物理地址</a:t>
              </a:r>
            </a:p>
          </p:txBody>
        </p:sp>
        <p:sp>
          <p:nvSpPr>
            <p:cNvPr id="16" name="íŝḻiďé"/>
            <p:cNvSpPr/>
            <p:nvPr/>
          </p:nvSpPr>
          <p:spPr>
            <a:xfrm>
              <a:off x="8023305" y="1580300"/>
              <a:ext cx="3476055" cy="2567583"/>
            </a:xfrm>
            <a:prstGeom prst="rect">
              <a:avLst/>
            </a:prstGeom>
            <a:blipFill>
              <a:blip r:embed="rId5"/>
              <a:srcRect/>
              <a:stretch>
                <a:fillRect l="-5418" r="-537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7" name="í$ḷîḋe"/>
            <p:cNvSpPr/>
            <p:nvPr/>
          </p:nvSpPr>
          <p:spPr>
            <a:xfrm>
              <a:off x="8001657" y="4245058"/>
              <a:ext cx="3497703" cy="1670100"/>
            </a:xfrm>
            <a:prstGeom prst="rect">
              <a:avLst/>
            </a:prstGeom>
            <a:solidFill>
              <a:schemeClr val="bg1"/>
            </a:solidFill>
            <a:ln w="9525">
              <a:gradFill flip="none" rotWithShape="1">
                <a:gsLst>
                  <a:gs pos="0">
                    <a:schemeClr val="bg1">
                      <a:lumMod val="7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nSpc>
                  <a:spcPct val="120000"/>
                </a:lnSpc>
              </a:pPr>
              <a:r>
                <a:rPr lang="zh-CN" altLang="en-US" sz="2400" dirty="0">
                  <a:solidFill>
                    <a:srgbClr val="FF0000"/>
                  </a:solidFill>
                </a:rPr>
                <a:t>对目录管理的要求</a:t>
              </a:r>
              <a:endParaRPr lang="en-US" altLang="zh-CN" sz="2400" dirty="0">
                <a:solidFill>
                  <a:srgbClr val="FF0000"/>
                </a:solidFill>
              </a:endParaRPr>
            </a:p>
            <a:p>
              <a:pPr marL="342900" indent="-342900">
                <a:lnSpc>
                  <a:spcPct val="120000"/>
                </a:lnSpc>
                <a:buClr>
                  <a:srgbClr val="FF0000"/>
                </a:buClr>
                <a:buFont typeface="Wingdings" panose="05000000000000000000" pitchFamily="2" charset="2"/>
                <a:buChar char="Ø"/>
              </a:pPr>
              <a:r>
                <a:rPr lang="zh-CN" altLang="en-US" sz="2200" dirty="0">
                  <a:solidFill>
                    <a:schemeClr val="tx1"/>
                  </a:solidFill>
                </a:rPr>
                <a:t>实现“按名存取”</a:t>
              </a:r>
            </a:p>
            <a:p>
              <a:pPr marL="342900" indent="-342900">
                <a:lnSpc>
                  <a:spcPct val="120000"/>
                </a:lnSpc>
                <a:buClr>
                  <a:srgbClr val="FF0000"/>
                </a:buClr>
                <a:buFont typeface="Wingdings" panose="05000000000000000000" pitchFamily="2" charset="2"/>
                <a:buChar char="Ø"/>
              </a:pPr>
              <a:r>
                <a:rPr lang="zh-CN" altLang="en-US" sz="2200" dirty="0">
                  <a:solidFill>
                    <a:schemeClr val="tx1"/>
                  </a:solidFill>
                </a:rPr>
                <a:t>提高对目录的检索速度</a:t>
              </a:r>
            </a:p>
            <a:p>
              <a:pPr marL="342900" indent="-342900">
                <a:lnSpc>
                  <a:spcPct val="120000"/>
                </a:lnSpc>
                <a:buClr>
                  <a:srgbClr val="FF0000"/>
                </a:buClr>
                <a:buFont typeface="Wingdings" panose="05000000000000000000" pitchFamily="2" charset="2"/>
                <a:buChar char="Ø"/>
              </a:pPr>
              <a:r>
                <a:rPr lang="zh-CN" altLang="en-US" sz="2200" dirty="0">
                  <a:solidFill>
                    <a:schemeClr val="tx1"/>
                  </a:solidFill>
                </a:rPr>
                <a:t>文件共享</a:t>
              </a:r>
            </a:p>
            <a:p>
              <a:pPr marL="342900" indent="-342900">
                <a:lnSpc>
                  <a:spcPct val="120000"/>
                </a:lnSpc>
                <a:buClr>
                  <a:srgbClr val="FF0000"/>
                </a:buClr>
                <a:buFont typeface="Wingdings" panose="05000000000000000000" pitchFamily="2" charset="2"/>
                <a:buChar char="Ø"/>
              </a:pPr>
              <a:r>
                <a:rPr lang="zh-CN" altLang="en-US" sz="2200" dirty="0">
                  <a:solidFill>
                    <a:schemeClr val="tx1"/>
                  </a:solidFill>
                </a:rPr>
                <a:t>允许文件重名</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8.3.1 </a:t>
            </a:r>
            <a:r>
              <a:rPr lang="zh-CN" altLang="en-US" sz="2800" b="1" dirty="0">
                <a:solidFill>
                  <a:schemeClr val="bg1"/>
                </a:solidFill>
              </a:rPr>
              <a:t>文件控制块和索引结点</a:t>
            </a:r>
          </a:p>
        </p:txBody>
      </p:sp>
      <p:sp>
        <p:nvSpPr>
          <p:cNvPr id="55" name="i$lîďê"/>
          <p:cNvSpPr/>
          <p:nvPr/>
        </p:nvSpPr>
        <p:spPr>
          <a:xfrm>
            <a:off x="1605545" y="2054243"/>
            <a:ext cx="9820016" cy="392877"/>
          </a:xfrm>
          <a:prstGeom prst="rect">
            <a:avLst/>
          </a:prstGeom>
          <a:noFill/>
          <a:ln>
            <a:noFill/>
          </a:ln>
        </p:spPr>
        <p:txBody>
          <a:bodyPr wrap="square" lIns="91440" tIns="45720" rIns="91440" bIns="45720" anchor="ctr" anchorCtr="0">
            <a:noAutofit/>
          </a:bodyPr>
          <a:lstStyle/>
          <a:p>
            <a:r>
              <a:rPr lang="zh-CN" altLang="en-US" sz="2400" b="1" u="sng" dirty="0">
                <a:solidFill>
                  <a:srgbClr val="0000FF"/>
                </a:solidFill>
                <a:latin typeface="黑体" panose="02010609060101010101" charset="-122"/>
                <a:ea typeface="黑体" panose="02010609060101010101" charset="-122"/>
                <a:cs typeface="黑体" panose="02010609060101010101" charset="-122"/>
              </a:rPr>
              <a:t>文件目录</a:t>
            </a:r>
            <a:r>
              <a:rPr lang="zh-CN" altLang="en-US" sz="2400" dirty="0"/>
              <a:t>：文件控制块的集合，即一个文件控制块就是一个文件目录项</a:t>
            </a:r>
            <a:endParaRPr lang="en-US" altLang="zh-CN" sz="2400" dirty="0"/>
          </a:p>
        </p:txBody>
      </p:sp>
      <p:sp>
        <p:nvSpPr>
          <p:cNvPr id="57" name="ïṧḷïḋè"/>
          <p:cNvSpPr/>
          <p:nvPr/>
        </p:nvSpPr>
        <p:spPr>
          <a:xfrm>
            <a:off x="1605547" y="2759215"/>
            <a:ext cx="7264246" cy="415102"/>
          </a:xfrm>
          <a:prstGeom prst="rect">
            <a:avLst/>
          </a:prstGeom>
          <a:noFill/>
          <a:ln>
            <a:noFill/>
          </a:ln>
        </p:spPr>
        <p:txBody>
          <a:bodyPr wrap="square" lIns="91440" tIns="45720" rIns="91440" bIns="45720" anchor="ctr" anchorCtr="0">
            <a:noAutofit/>
          </a:bodyPr>
          <a:lstStyle/>
          <a:p>
            <a:r>
              <a:rPr lang="zh-CN" altLang="en-US" sz="2400" b="1" u="sng" dirty="0">
                <a:solidFill>
                  <a:srgbClr val="0000FF"/>
                </a:solidFill>
                <a:latin typeface="黑体" panose="02010609060101010101" charset="-122"/>
                <a:ea typeface="黑体" panose="02010609060101010101" charset="-122"/>
                <a:cs typeface="黑体" panose="02010609060101010101" charset="-122"/>
              </a:rPr>
              <a:t>目录文件</a:t>
            </a:r>
            <a:r>
              <a:rPr lang="zh-CN" altLang="en-US" sz="2400" dirty="0"/>
              <a:t>：文件目录也被看做是一个文件</a:t>
            </a:r>
            <a:endParaRPr lang="en-US" altLang="zh-CN" sz="2400" dirty="0"/>
          </a:p>
        </p:txBody>
      </p:sp>
      <p:sp>
        <p:nvSpPr>
          <p:cNvPr id="58" name="îs1iďé"/>
          <p:cNvSpPr/>
          <p:nvPr/>
        </p:nvSpPr>
        <p:spPr>
          <a:xfrm>
            <a:off x="1605545" y="4072405"/>
            <a:ext cx="9820016" cy="2932077"/>
          </a:xfrm>
          <a:prstGeom prst="rect">
            <a:avLst/>
          </a:prstGeom>
          <a:noFill/>
          <a:ln>
            <a:noFill/>
          </a:ln>
        </p:spPr>
        <p:txBody>
          <a:bodyPr wrap="square" lIns="91440" tIns="45720" rIns="91440" bIns="45720" anchor="t" anchorCtr="0">
            <a:normAutofit/>
          </a:bodyPr>
          <a:lstStyle/>
          <a:p>
            <a:pPr marL="342900" indent="-342900">
              <a:lnSpc>
                <a:spcPct val="120000"/>
              </a:lnSpc>
              <a:spcBef>
                <a:spcPts val="800"/>
              </a:spcBef>
              <a:buClr>
                <a:srgbClr val="FF0000"/>
              </a:buClr>
              <a:buFont typeface="Wingdings" panose="05000000000000000000" pitchFamily="2" charset="2"/>
              <a:buChar char="Ø"/>
            </a:pPr>
            <a:r>
              <a:rPr lang="zh-CN" altLang="en-US" sz="2200" dirty="0"/>
              <a:t>基本信息类：文件名、文件物理位置、文件逻辑结构、文件物理结构</a:t>
            </a:r>
          </a:p>
          <a:p>
            <a:pPr marL="342900" indent="-342900">
              <a:lnSpc>
                <a:spcPct val="120000"/>
              </a:lnSpc>
              <a:spcBef>
                <a:spcPts val="800"/>
              </a:spcBef>
              <a:buClr>
                <a:srgbClr val="FF0000"/>
              </a:buClr>
              <a:buFont typeface="Wingdings" panose="05000000000000000000" pitchFamily="2" charset="2"/>
              <a:buChar char="Ø"/>
            </a:pPr>
            <a:r>
              <a:rPr lang="zh-CN" altLang="en-US" sz="2200" dirty="0"/>
              <a:t>存取控制信息类：文件主的存取权限、核准用户的存取权限以及一般用户的存取权限</a:t>
            </a:r>
          </a:p>
          <a:p>
            <a:pPr marL="342900" indent="-342900">
              <a:lnSpc>
                <a:spcPct val="120000"/>
              </a:lnSpc>
              <a:spcBef>
                <a:spcPts val="800"/>
              </a:spcBef>
              <a:buClr>
                <a:srgbClr val="FF0000"/>
              </a:buClr>
              <a:buFont typeface="Wingdings" panose="05000000000000000000" pitchFamily="2" charset="2"/>
              <a:buChar char="Ø"/>
            </a:pPr>
            <a:r>
              <a:rPr lang="zh-CN" altLang="en-US" sz="2200" dirty="0"/>
              <a:t>使用信息类：文件的建立日期和时间、文件上一次修改的日期和时间及当前使用信息</a:t>
            </a:r>
          </a:p>
        </p:txBody>
      </p:sp>
      <p:sp>
        <p:nvSpPr>
          <p:cNvPr id="59" name="íšḻíḑê"/>
          <p:cNvSpPr/>
          <p:nvPr/>
        </p:nvSpPr>
        <p:spPr>
          <a:xfrm>
            <a:off x="1605546" y="1342424"/>
            <a:ext cx="9100924" cy="405747"/>
          </a:xfrm>
          <a:prstGeom prst="rect">
            <a:avLst/>
          </a:prstGeom>
          <a:noFill/>
          <a:ln>
            <a:noFill/>
          </a:ln>
        </p:spPr>
        <p:txBody>
          <a:bodyPr wrap="square" lIns="91440" tIns="45720" rIns="91440" bIns="45720" anchor="ctr" anchorCtr="0">
            <a:noAutofit/>
          </a:bodyPr>
          <a:lstStyle/>
          <a:p>
            <a:r>
              <a:rPr lang="zh-CN" altLang="en-US" sz="2400" b="1" u="sng" dirty="0">
                <a:solidFill>
                  <a:srgbClr val="0000FF"/>
                </a:solidFill>
                <a:latin typeface="黑体" panose="02010609060101010101" charset="-122"/>
                <a:ea typeface="黑体" panose="02010609060101010101" charset="-122"/>
                <a:cs typeface="黑体" panose="02010609060101010101" charset="-122"/>
              </a:rPr>
              <a:t>文件控制块</a:t>
            </a:r>
            <a:r>
              <a:rPr lang="en-US" altLang="zh-CN" sz="2400" dirty="0">
                <a:solidFill>
                  <a:srgbClr val="0000FF"/>
                </a:solidFill>
                <a:latin typeface="黑体" panose="02010609060101010101" charset="-122"/>
                <a:ea typeface="黑体" panose="02010609060101010101" charset="-122"/>
                <a:cs typeface="黑体" panose="02010609060101010101" charset="-122"/>
              </a:rPr>
              <a:t>(FCB)</a:t>
            </a:r>
            <a:r>
              <a:rPr lang="zh-CN" altLang="en-US" sz="2400" dirty="0"/>
              <a:t>：管理和控制文件的数据结构，与文件一一对应</a:t>
            </a:r>
            <a:endParaRPr lang="en-US" altLang="zh-CN" sz="2400" dirty="0"/>
          </a:p>
        </p:txBody>
      </p:sp>
      <p:sp>
        <p:nvSpPr>
          <p:cNvPr id="60" name="íšḻíḑê"/>
          <p:cNvSpPr/>
          <p:nvPr/>
        </p:nvSpPr>
        <p:spPr>
          <a:xfrm>
            <a:off x="1605546" y="3561133"/>
            <a:ext cx="7264247" cy="405747"/>
          </a:xfrm>
          <a:prstGeom prst="rect">
            <a:avLst/>
          </a:prstGeom>
          <a:noFill/>
          <a:ln>
            <a:noFill/>
          </a:ln>
        </p:spPr>
        <p:txBody>
          <a:bodyPr wrap="square" lIns="91440" tIns="45720" rIns="91440" bIns="45720" anchor="ctr" anchorCtr="0">
            <a:noAutofit/>
          </a:bodyPr>
          <a:lstStyle/>
          <a:p>
            <a:r>
              <a:rPr lang="zh-CN" altLang="en-US" sz="2400" dirty="0">
                <a:sym typeface="Wingdings" panose="05000000000000000000" pitchFamily="2" charset="2"/>
              </a:rPr>
              <a:t>文件控制块包含信息</a:t>
            </a:r>
            <a:endParaRPr lang="en-US" altLang="zh-CN" sz="2400" dirty="0">
              <a:sym typeface="Wingdings" panose="05000000000000000000" pitchFamily="2" charset="2"/>
            </a:endParaRPr>
          </a:p>
        </p:txBody>
      </p:sp>
      <p:sp>
        <p:nvSpPr>
          <p:cNvPr id="61" name="îSļiḓè"/>
          <p:cNvSpPr/>
          <p:nvPr/>
        </p:nvSpPr>
        <p:spPr>
          <a:xfrm>
            <a:off x="922043" y="122233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2" name="íṥḻîḓe"/>
          <p:cNvSpPr/>
          <p:nvPr/>
        </p:nvSpPr>
        <p:spPr>
          <a:xfrm>
            <a:off x="922043" y="2676613"/>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3" name="îşļiḓè"/>
          <p:cNvSpPr/>
          <p:nvPr/>
        </p:nvSpPr>
        <p:spPr>
          <a:xfrm>
            <a:off x="922043" y="1953717"/>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4" name="îṡḷíďe"/>
          <p:cNvSpPr/>
          <p:nvPr/>
        </p:nvSpPr>
        <p:spPr>
          <a:xfrm>
            <a:off x="1112298" y="1418469"/>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65" name="íSlíḋe"/>
          <p:cNvSpPr/>
          <p:nvPr/>
        </p:nvSpPr>
        <p:spPr>
          <a:xfrm>
            <a:off x="1112297" y="2175734"/>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66" name="ïśḷïḓe"/>
          <p:cNvSpPr/>
          <p:nvPr/>
        </p:nvSpPr>
        <p:spPr>
          <a:xfrm>
            <a:off x="1141236" y="2866073"/>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67" name="îSļiḓè"/>
          <p:cNvSpPr/>
          <p:nvPr/>
        </p:nvSpPr>
        <p:spPr>
          <a:xfrm>
            <a:off x="922043" y="3444539"/>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8" name="îṡḷíďe"/>
          <p:cNvSpPr/>
          <p:nvPr/>
        </p:nvSpPr>
        <p:spPr>
          <a:xfrm>
            <a:off x="1112298" y="3640677"/>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索引结点</a:t>
            </a:r>
          </a:p>
        </p:txBody>
      </p:sp>
      <p:sp>
        <p:nvSpPr>
          <p:cNvPr id="55" name="i$lîďê"/>
          <p:cNvSpPr/>
          <p:nvPr/>
        </p:nvSpPr>
        <p:spPr>
          <a:xfrm>
            <a:off x="1605543" y="2901907"/>
            <a:ext cx="9820016" cy="392877"/>
          </a:xfrm>
          <a:prstGeom prst="rect">
            <a:avLst/>
          </a:prstGeom>
          <a:noFill/>
          <a:ln>
            <a:noFill/>
          </a:ln>
        </p:spPr>
        <p:txBody>
          <a:bodyPr wrap="square" lIns="91440" tIns="45720" rIns="91440" bIns="45720" anchor="ctr" anchorCtr="0">
            <a:noAutofit/>
          </a:bodyPr>
          <a:lstStyle/>
          <a:p>
            <a:pPr>
              <a:lnSpc>
                <a:spcPct val="90000"/>
              </a:lnSpc>
            </a:pPr>
            <a:r>
              <a:rPr lang="zh-CN" altLang="en-US" sz="2400" dirty="0">
                <a:sym typeface="Wingdings" panose="05000000000000000000" pitchFamily="2" charset="2"/>
              </a:rPr>
              <a:t>磁盘索引结点：存放在磁盘上的索引结点</a:t>
            </a:r>
            <a:endParaRPr lang="en-US" altLang="zh-CN" sz="2400" dirty="0">
              <a:sym typeface="Wingdings" panose="05000000000000000000" pitchFamily="2" charset="2"/>
            </a:endParaRPr>
          </a:p>
        </p:txBody>
      </p:sp>
      <p:sp>
        <p:nvSpPr>
          <p:cNvPr id="57" name="ïṧḷïḋè"/>
          <p:cNvSpPr/>
          <p:nvPr/>
        </p:nvSpPr>
        <p:spPr>
          <a:xfrm>
            <a:off x="1605545" y="4438695"/>
            <a:ext cx="7264246" cy="415102"/>
          </a:xfrm>
          <a:prstGeom prst="rect">
            <a:avLst/>
          </a:prstGeom>
          <a:noFill/>
          <a:ln>
            <a:noFill/>
          </a:ln>
        </p:spPr>
        <p:txBody>
          <a:bodyPr wrap="square" lIns="91440" tIns="45720" rIns="91440" bIns="45720" anchor="ctr" anchorCtr="0">
            <a:noAutofit/>
          </a:bodyPr>
          <a:lstStyle/>
          <a:p>
            <a:pPr>
              <a:lnSpc>
                <a:spcPct val="90000"/>
              </a:lnSpc>
            </a:pPr>
            <a:r>
              <a:rPr lang="zh-CN" altLang="en-US" sz="2400" dirty="0">
                <a:sym typeface="Wingdings" panose="05000000000000000000" pitchFamily="2" charset="2"/>
              </a:rPr>
              <a:t>内存索引结点：存放在内存上的索引结点</a:t>
            </a:r>
            <a:endParaRPr lang="en-US" altLang="zh-CN" sz="2400" dirty="0">
              <a:sym typeface="Wingdings" panose="05000000000000000000" pitchFamily="2" charset="2"/>
            </a:endParaRPr>
          </a:p>
        </p:txBody>
      </p:sp>
      <p:sp>
        <p:nvSpPr>
          <p:cNvPr id="58" name="îs1iďé"/>
          <p:cNvSpPr/>
          <p:nvPr/>
        </p:nvSpPr>
        <p:spPr>
          <a:xfrm>
            <a:off x="1605543" y="1748171"/>
            <a:ext cx="9820016" cy="1008488"/>
          </a:xfrm>
          <a:prstGeom prst="rect">
            <a:avLst/>
          </a:prstGeom>
          <a:noFill/>
          <a:ln>
            <a:noFill/>
          </a:ln>
        </p:spPr>
        <p:txBody>
          <a:bodyPr wrap="square" lIns="91440" tIns="45720" rIns="91440" bIns="45720" anchor="t" anchorCtr="0">
            <a:normAutofit/>
          </a:bodyPr>
          <a:lstStyle/>
          <a:p>
            <a:pPr marL="342900" indent="-342900">
              <a:lnSpc>
                <a:spcPct val="120000"/>
              </a:lnSpc>
              <a:spcBef>
                <a:spcPts val="800"/>
              </a:spcBef>
              <a:buClr>
                <a:srgbClr val="FF0000"/>
              </a:buClr>
              <a:buFont typeface="Wingdings" panose="05000000000000000000" pitchFamily="2" charset="2"/>
              <a:buChar char="Ø"/>
            </a:pPr>
            <a:r>
              <a:rPr lang="zh-CN" altLang="en-US" sz="2200" dirty="0"/>
              <a:t>把文件名与文件描述信息分开，文件描述信息用</a:t>
            </a:r>
            <a:r>
              <a:rPr lang="zh-CN" altLang="en-US" sz="2200" dirty="0">
                <a:solidFill>
                  <a:srgbClr val="0000FF"/>
                </a:solidFill>
              </a:rPr>
              <a:t>索引结点</a:t>
            </a:r>
            <a:r>
              <a:rPr lang="zh-CN" altLang="en-US" sz="2200" dirty="0"/>
              <a:t>（</a:t>
            </a:r>
            <a:r>
              <a:rPr lang="en-US" altLang="zh-CN" sz="2200" dirty="0" err="1"/>
              <a:t>iNode</a:t>
            </a:r>
            <a:r>
              <a:rPr lang="zh-CN" altLang="en-US" sz="2200" dirty="0"/>
              <a:t>）保存，简称为</a:t>
            </a:r>
            <a:r>
              <a:rPr lang="en-US" altLang="zh-CN" sz="2200" dirty="0" err="1">
                <a:solidFill>
                  <a:srgbClr val="0000FF"/>
                </a:solidFill>
              </a:rPr>
              <a:t>i</a:t>
            </a:r>
            <a:r>
              <a:rPr lang="zh-CN" altLang="en-US" sz="2200" dirty="0">
                <a:solidFill>
                  <a:srgbClr val="0000FF"/>
                </a:solidFill>
              </a:rPr>
              <a:t>节点</a:t>
            </a:r>
            <a:r>
              <a:rPr lang="zh-CN" altLang="en-US" sz="2200" dirty="0"/>
              <a:t>（</a:t>
            </a:r>
            <a:r>
              <a:rPr lang="en-US" altLang="zh-CN" sz="2200" dirty="0"/>
              <a:t>UNIX</a:t>
            </a:r>
            <a:r>
              <a:rPr lang="zh-CN" altLang="en-US" sz="2200" dirty="0"/>
              <a:t>）</a:t>
            </a:r>
          </a:p>
        </p:txBody>
      </p:sp>
      <p:sp>
        <p:nvSpPr>
          <p:cNvPr id="59" name="íšḻíḑê"/>
          <p:cNvSpPr/>
          <p:nvPr/>
        </p:nvSpPr>
        <p:spPr>
          <a:xfrm>
            <a:off x="1605546" y="1342424"/>
            <a:ext cx="9100924" cy="405747"/>
          </a:xfrm>
          <a:prstGeom prst="rect">
            <a:avLst/>
          </a:prstGeom>
          <a:noFill/>
          <a:ln>
            <a:noFill/>
          </a:ln>
        </p:spPr>
        <p:txBody>
          <a:bodyPr wrap="square" lIns="91440" tIns="45720" rIns="91440" bIns="45720" anchor="ctr" anchorCtr="0">
            <a:noAutofit/>
          </a:bodyPr>
          <a:lstStyle/>
          <a:p>
            <a:pPr>
              <a:lnSpc>
                <a:spcPct val="90000"/>
              </a:lnSpc>
            </a:pPr>
            <a:r>
              <a:rPr lang="zh-CN" altLang="en-US" sz="2400" dirty="0">
                <a:sym typeface="Wingdings" panose="05000000000000000000" pitchFamily="2" charset="2"/>
              </a:rPr>
              <a:t>索引结点的引入：减少磁盘访问次数</a:t>
            </a:r>
          </a:p>
        </p:txBody>
      </p:sp>
      <p:sp>
        <p:nvSpPr>
          <p:cNvPr id="61" name="îSļiḓè"/>
          <p:cNvSpPr/>
          <p:nvPr/>
        </p:nvSpPr>
        <p:spPr>
          <a:xfrm>
            <a:off x="922043" y="122233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2" name="íṥḻîḓe"/>
          <p:cNvSpPr/>
          <p:nvPr/>
        </p:nvSpPr>
        <p:spPr>
          <a:xfrm>
            <a:off x="922041" y="4356093"/>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3" name="îşļiḓè"/>
          <p:cNvSpPr/>
          <p:nvPr/>
        </p:nvSpPr>
        <p:spPr>
          <a:xfrm>
            <a:off x="922041" y="2764041"/>
            <a:ext cx="627867" cy="627867"/>
          </a:xfrm>
          <a:prstGeom prst="ellipse">
            <a:avLst/>
          </a:prstGeom>
          <a:solidFill>
            <a:srgbClr val="00005C"/>
          </a:solidFill>
          <a:ln>
            <a:solidFill>
              <a:srgbClr val="00005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4" name="îṡḷíďe"/>
          <p:cNvSpPr/>
          <p:nvPr/>
        </p:nvSpPr>
        <p:spPr>
          <a:xfrm>
            <a:off x="1112298" y="1418469"/>
            <a:ext cx="261147" cy="24787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65" name="íSlíḋe"/>
          <p:cNvSpPr/>
          <p:nvPr/>
        </p:nvSpPr>
        <p:spPr>
          <a:xfrm>
            <a:off x="1112295" y="2986058"/>
            <a:ext cx="261148" cy="22880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66" name="ïśḷïḓe"/>
          <p:cNvSpPr/>
          <p:nvPr/>
        </p:nvSpPr>
        <p:spPr>
          <a:xfrm>
            <a:off x="1141234" y="4545553"/>
            <a:ext cx="211585" cy="25930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wrap="square" lIns="91440" tIns="45720" rIns="91440" bIns="45720" anchor="ctr">
            <a:normAutofit fontScale="25000" lnSpcReduction="20000"/>
          </a:bodyPr>
          <a:lstStyle/>
          <a:p>
            <a:pPr algn="ctr"/>
            <a:endParaRPr/>
          </a:p>
        </p:txBody>
      </p:sp>
      <p:sp>
        <p:nvSpPr>
          <p:cNvPr id="16" name="îs1iďé"/>
          <p:cNvSpPr/>
          <p:nvPr/>
        </p:nvSpPr>
        <p:spPr>
          <a:xfrm>
            <a:off x="1549908" y="3324185"/>
            <a:ext cx="9820016" cy="1008488"/>
          </a:xfrm>
          <a:prstGeom prst="rect">
            <a:avLst/>
          </a:prstGeom>
          <a:noFill/>
          <a:ln>
            <a:noFill/>
          </a:ln>
        </p:spPr>
        <p:txBody>
          <a:bodyPr wrap="square" lIns="91440" tIns="45720" rIns="91440" bIns="45720" anchor="t" anchorCtr="0">
            <a:normAutofit/>
          </a:bodyPr>
          <a:lstStyle/>
          <a:p>
            <a:pPr marL="342900" indent="-342900">
              <a:lnSpc>
                <a:spcPct val="120000"/>
              </a:lnSpc>
              <a:spcBef>
                <a:spcPts val="800"/>
              </a:spcBef>
              <a:buClr>
                <a:srgbClr val="FF0000"/>
              </a:buClr>
              <a:buFont typeface="Wingdings" panose="05000000000000000000" pitchFamily="2" charset="2"/>
              <a:buChar char="Ø"/>
            </a:pPr>
            <a:r>
              <a:rPr lang="zh-CN" altLang="en-US" sz="2200" dirty="0"/>
              <a:t>①文件拥有者标识符，②文件类型， ③文件存取权限， ④文件物理地址， ⑤文件长度， ⑥文件连接计数，⑦文件存取时间</a:t>
            </a:r>
          </a:p>
        </p:txBody>
      </p:sp>
      <p:sp>
        <p:nvSpPr>
          <p:cNvPr id="17" name="îs1iďé"/>
          <p:cNvSpPr/>
          <p:nvPr/>
        </p:nvSpPr>
        <p:spPr>
          <a:xfrm>
            <a:off x="1605543" y="4924728"/>
            <a:ext cx="9664416" cy="1008488"/>
          </a:xfrm>
          <a:prstGeom prst="rect">
            <a:avLst/>
          </a:prstGeom>
          <a:noFill/>
          <a:ln>
            <a:noFill/>
          </a:ln>
        </p:spPr>
        <p:txBody>
          <a:bodyPr wrap="square" lIns="91440" tIns="45720" rIns="91440" bIns="45720" anchor="t" anchorCtr="0">
            <a:normAutofit fontScale="92500"/>
          </a:bodyPr>
          <a:lstStyle/>
          <a:p>
            <a:pPr marL="342900" indent="-342900">
              <a:lnSpc>
                <a:spcPct val="120000"/>
              </a:lnSpc>
              <a:spcBef>
                <a:spcPts val="800"/>
              </a:spcBef>
              <a:buClr>
                <a:srgbClr val="FF0000"/>
              </a:buClr>
              <a:buFont typeface="Wingdings" panose="05000000000000000000" pitchFamily="2" charset="2"/>
              <a:buChar char="Ø"/>
            </a:pPr>
            <a:r>
              <a:rPr lang="zh-CN" altLang="en-US" sz="2200" dirty="0"/>
              <a:t>①索引节点编号，②状态， ③访问计数， ④文件所属文件系统的逻辑设备号</a:t>
            </a:r>
          </a:p>
          <a:p>
            <a:pPr>
              <a:lnSpc>
                <a:spcPct val="120000"/>
              </a:lnSpc>
              <a:spcBef>
                <a:spcPts val="800"/>
              </a:spcBef>
              <a:buClr>
                <a:srgbClr val="FF0000"/>
              </a:buClr>
            </a:pPr>
            <a:r>
              <a:rPr lang="zh-CN" altLang="en-US" sz="2200" dirty="0"/>
              <a:t>⑤链接指针</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22" name="矩形 21"/>
          <p:cNvSpPr/>
          <p:nvPr/>
        </p:nvSpPr>
        <p:spPr>
          <a:xfrm>
            <a:off x="1696469" y="1737498"/>
            <a:ext cx="4500146" cy="461665"/>
          </a:xfrm>
          <a:prstGeom prst="rect">
            <a:avLst/>
          </a:prstGeom>
        </p:spPr>
        <p:txBody>
          <a:bodyPr wrap="square">
            <a:spAutoFit/>
          </a:bodyPr>
          <a:lstStyle/>
          <a:p>
            <a:r>
              <a:rPr lang="en-US" altLang="zh-CN" sz="2400" b="1" dirty="0">
                <a:solidFill>
                  <a:srgbClr val="0000FF"/>
                </a:solidFill>
                <a:latin typeface="+mj-ea"/>
                <a:ea typeface="+mj-ea"/>
              </a:rPr>
              <a:t>8.1 </a:t>
            </a:r>
            <a:r>
              <a:rPr lang="zh-CN" altLang="en-US" sz="2400" b="1" dirty="0">
                <a:solidFill>
                  <a:srgbClr val="0000FF"/>
                </a:solidFill>
                <a:latin typeface="+mj-ea"/>
                <a:ea typeface="+mj-ea"/>
              </a:rPr>
              <a:t>文件和文件系统</a:t>
            </a:r>
          </a:p>
        </p:txBody>
      </p:sp>
      <p:sp>
        <p:nvSpPr>
          <p:cNvPr id="23" name="矩形 22"/>
          <p:cNvSpPr/>
          <p:nvPr/>
        </p:nvSpPr>
        <p:spPr>
          <a:xfrm>
            <a:off x="1696469" y="2375673"/>
            <a:ext cx="3682150" cy="461665"/>
          </a:xfrm>
          <a:prstGeom prst="rect">
            <a:avLst/>
          </a:prstGeom>
        </p:spPr>
        <p:txBody>
          <a:bodyPr wrap="square">
            <a:spAutoFit/>
          </a:bodyPr>
          <a:lstStyle/>
          <a:p>
            <a:r>
              <a:rPr lang="en-US" altLang="zh-CN" sz="2400" dirty="0">
                <a:latin typeface="+mj-ea"/>
              </a:rPr>
              <a:t>8.2 </a:t>
            </a:r>
            <a:r>
              <a:rPr lang="zh-CN" altLang="en-US" sz="2400" dirty="0">
                <a:latin typeface="+mj-ea"/>
              </a:rPr>
              <a:t>文件的逻辑结构</a:t>
            </a:r>
            <a:endParaRPr lang="en-US" altLang="zh-CN" sz="2400" dirty="0">
              <a:latin typeface="+mj-ea"/>
            </a:endParaRPr>
          </a:p>
        </p:txBody>
      </p:sp>
      <p:sp>
        <p:nvSpPr>
          <p:cNvPr id="24" name="矩形 23"/>
          <p:cNvSpPr/>
          <p:nvPr/>
        </p:nvSpPr>
        <p:spPr>
          <a:xfrm>
            <a:off x="1696468" y="2994798"/>
            <a:ext cx="3488967" cy="461665"/>
          </a:xfrm>
          <a:prstGeom prst="rect">
            <a:avLst/>
          </a:prstGeom>
        </p:spPr>
        <p:txBody>
          <a:bodyPr wrap="square">
            <a:spAutoFit/>
          </a:bodyPr>
          <a:lstStyle/>
          <a:p>
            <a:r>
              <a:rPr lang="en-US" altLang="zh-CN" sz="2400" dirty="0">
                <a:latin typeface="+mj-ea"/>
              </a:rPr>
              <a:t>8.3 </a:t>
            </a:r>
            <a:r>
              <a:rPr lang="zh-CN" altLang="en-US" sz="2400" dirty="0">
                <a:latin typeface="+mj-ea"/>
              </a:rPr>
              <a:t>文件目录</a:t>
            </a:r>
            <a:endParaRPr lang="en-US" altLang="zh-CN" sz="2400" dirty="0">
              <a:latin typeface="+mj-ea"/>
            </a:endParaRPr>
          </a:p>
        </p:txBody>
      </p:sp>
      <p:sp>
        <p:nvSpPr>
          <p:cNvPr id="25" name="矩形 24"/>
          <p:cNvSpPr/>
          <p:nvPr/>
        </p:nvSpPr>
        <p:spPr>
          <a:xfrm>
            <a:off x="1696468" y="3613923"/>
            <a:ext cx="3488967" cy="461665"/>
          </a:xfrm>
          <a:prstGeom prst="rect">
            <a:avLst/>
          </a:prstGeom>
        </p:spPr>
        <p:txBody>
          <a:bodyPr wrap="square">
            <a:spAutoFit/>
          </a:bodyPr>
          <a:lstStyle/>
          <a:p>
            <a:r>
              <a:rPr lang="en-US" altLang="zh-CN" sz="2400" dirty="0">
                <a:latin typeface="+mj-ea"/>
              </a:rPr>
              <a:t>8.4 </a:t>
            </a:r>
            <a:r>
              <a:rPr lang="zh-CN" altLang="en-US" sz="2400" dirty="0">
                <a:latin typeface="+mj-ea"/>
              </a:rPr>
              <a:t>文件共享</a:t>
            </a:r>
            <a:endParaRPr lang="en-US" altLang="zh-CN" sz="2400" dirty="0">
              <a:latin typeface="+mj-ea"/>
            </a:endParaRPr>
          </a:p>
        </p:txBody>
      </p:sp>
      <p:sp>
        <p:nvSpPr>
          <p:cNvPr id="27" name="矩形 26"/>
          <p:cNvSpPr/>
          <p:nvPr/>
        </p:nvSpPr>
        <p:spPr>
          <a:xfrm>
            <a:off x="1696469" y="4233048"/>
            <a:ext cx="3905342" cy="461665"/>
          </a:xfrm>
          <a:prstGeom prst="rect">
            <a:avLst/>
          </a:prstGeom>
        </p:spPr>
        <p:txBody>
          <a:bodyPr wrap="square">
            <a:spAutoFit/>
          </a:bodyPr>
          <a:lstStyle/>
          <a:p>
            <a:r>
              <a:rPr lang="en-US" altLang="zh-CN" sz="2400" dirty="0">
                <a:latin typeface="+mj-ea"/>
              </a:rPr>
              <a:t>8.5 </a:t>
            </a:r>
            <a:r>
              <a:rPr lang="zh-CN" altLang="en-US" sz="2400" dirty="0">
                <a:latin typeface="+mj-ea"/>
              </a:rPr>
              <a:t>文件保护</a:t>
            </a:r>
            <a:endParaRPr lang="en-US" altLang="zh-CN" sz="2400" dirty="0">
              <a:latin typeface="+mj-ea"/>
            </a:endParaRPr>
          </a:p>
        </p:txBody>
      </p:sp>
      <p:sp>
        <p:nvSpPr>
          <p:cNvPr id="28" name="矩形 27"/>
          <p:cNvSpPr/>
          <p:nvPr/>
        </p:nvSpPr>
        <p:spPr>
          <a:xfrm>
            <a:off x="1696468" y="4852173"/>
            <a:ext cx="3682151" cy="461665"/>
          </a:xfrm>
          <a:prstGeom prst="rect">
            <a:avLst/>
          </a:prstGeom>
        </p:spPr>
        <p:txBody>
          <a:bodyPr wrap="square">
            <a:spAutoFit/>
          </a:bodyPr>
          <a:lstStyle/>
          <a:p>
            <a:r>
              <a:rPr lang="en-US" altLang="zh-CN" sz="2400" dirty="0">
                <a:latin typeface="+mj-ea"/>
              </a:rPr>
              <a:t>8.6  Linux</a:t>
            </a:r>
            <a:r>
              <a:rPr lang="zh-CN" altLang="en-US" sz="2400" dirty="0">
                <a:latin typeface="+mj-ea"/>
              </a:rPr>
              <a:t>文件系统实例</a:t>
            </a:r>
            <a:endParaRPr lang="en-US" altLang="zh-CN" sz="2400" dirty="0">
              <a:latin typeface="+mj-ea"/>
            </a:endParaRPr>
          </a:p>
        </p:txBody>
      </p:sp>
      <p:sp>
        <p:nvSpPr>
          <p:cNvPr id="3" name="矩形 2"/>
          <p:cNvSpPr/>
          <p:nvPr/>
        </p:nvSpPr>
        <p:spPr>
          <a:xfrm>
            <a:off x="7395099" y="2386337"/>
            <a:ext cx="387798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8</a:t>
            </a:r>
            <a:r>
              <a:rPr lang="zh-CN" altLang="en-US" sz="3600" dirty="0">
                <a:solidFill>
                  <a:srgbClr val="000000"/>
                </a:solidFill>
              </a:rPr>
              <a:t>章 </a:t>
            </a:r>
            <a:r>
              <a:rPr lang="en-US" altLang="zh-CN" sz="3600" dirty="0">
                <a:solidFill>
                  <a:srgbClr val="000000"/>
                </a:solidFill>
              </a:rPr>
              <a:t>	</a:t>
            </a:r>
            <a:r>
              <a:rPr lang="zh-CN" altLang="en-US" sz="3600" dirty="0">
                <a:solidFill>
                  <a:srgbClr val="000000"/>
                </a:solidFill>
              </a:rPr>
              <a:t>文件管理</a:t>
            </a:r>
            <a:endParaRPr lang="zh-CN" altLang="en-US" sz="3600" dirty="0"/>
          </a:p>
        </p:txBody>
      </p:sp>
      <p:cxnSp>
        <p:nvCxnSpPr>
          <p:cNvPr id="5" name="直接连接符 4"/>
          <p:cNvCxnSpPr/>
          <p:nvPr/>
        </p:nvCxnSpPr>
        <p:spPr>
          <a:xfrm>
            <a:off x="7421733" y="3190471"/>
            <a:ext cx="412538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1700488"/>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285628"/>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941097"/>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559570"/>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185650"/>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823363"/>
            <a:ext cx="527050" cy="527050"/>
          </a:xfrm>
          <a:prstGeom prst="rect">
            <a:avLst/>
          </a:prstGeom>
          <a:ln>
            <a:noFill/>
          </a:ln>
          <a:effectLst>
            <a:softEdge rad="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引入索引节点的例子</a:t>
            </a:r>
          </a:p>
        </p:txBody>
      </p:sp>
      <p:sp>
        <p:nvSpPr>
          <p:cNvPr id="25" name="内容占位符 2"/>
          <p:cNvSpPr txBox="1"/>
          <p:nvPr/>
        </p:nvSpPr>
        <p:spPr>
          <a:xfrm>
            <a:off x="1482571" y="1192382"/>
            <a:ext cx="9880846" cy="466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buNone/>
            </a:pPr>
            <a:r>
              <a:rPr lang="zh-CN" altLang="en-US" sz="2400" dirty="0">
                <a:sym typeface="Wingdings" panose="05000000000000000000" pitchFamily="2" charset="2"/>
              </a:rPr>
              <a:t>设目录文件所占盘块数为</a:t>
            </a:r>
            <a:r>
              <a:rPr lang="en-US" altLang="zh-CN" sz="2400" dirty="0">
                <a:sym typeface="Wingdings" panose="05000000000000000000" pitchFamily="2" charset="2"/>
              </a:rPr>
              <a:t>N</a:t>
            </a:r>
            <a:r>
              <a:rPr lang="zh-CN" altLang="en-US" sz="2400" dirty="0">
                <a:sym typeface="Wingdings" panose="05000000000000000000" pitchFamily="2" charset="2"/>
              </a:rPr>
              <a:t>，则查找一个目录项平均需要调入盘块</a:t>
            </a:r>
            <a:r>
              <a:rPr lang="en-US" altLang="zh-CN" sz="2400" dirty="0">
                <a:sym typeface="Wingdings" panose="05000000000000000000" pitchFamily="2" charset="2"/>
              </a:rPr>
              <a:t>(N+1)/2</a:t>
            </a:r>
            <a:r>
              <a:rPr lang="zh-CN" altLang="en-US" sz="2400" dirty="0">
                <a:sym typeface="Wingdings" panose="05000000000000000000" pitchFamily="2" charset="2"/>
              </a:rPr>
              <a:t>次</a:t>
            </a:r>
          </a:p>
          <a:p>
            <a:pPr marL="0" indent="0">
              <a:lnSpc>
                <a:spcPct val="123000"/>
              </a:lnSpc>
              <a:buNone/>
            </a:pPr>
            <a:r>
              <a:rPr lang="zh-CN" altLang="en-US" sz="2400" dirty="0">
                <a:sym typeface="Wingdings" panose="05000000000000000000" pitchFamily="2" charset="2"/>
              </a:rPr>
              <a:t>假如一个</a:t>
            </a:r>
            <a:r>
              <a:rPr lang="en-US" altLang="zh-CN" sz="2400" dirty="0">
                <a:sym typeface="Wingdings" panose="05000000000000000000" pitchFamily="2" charset="2"/>
              </a:rPr>
              <a:t>FCB</a:t>
            </a:r>
            <a:r>
              <a:rPr lang="zh-CN" altLang="en-US" sz="2400" dirty="0">
                <a:sym typeface="Wingdings" panose="05000000000000000000" pitchFamily="2" charset="2"/>
              </a:rPr>
              <a:t>为</a:t>
            </a:r>
            <a:r>
              <a:rPr lang="en-US" altLang="zh-CN" sz="2400" dirty="0">
                <a:sym typeface="Wingdings" panose="05000000000000000000" pitchFamily="2" charset="2"/>
              </a:rPr>
              <a:t>64B</a:t>
            </a:r>
            <a:r>
              <a:rPr lang="zh-CN" altLang="en-US" sz="2400" dirty="0">
                <a:sym typeface="Wingdings" panose="05000000000000000000" pitchFamily="2" charset="2"/>
              </a:rPr>
              <a:t>，盘块大小为</a:t>
            </a:r>
            <a:r>
              <a:rPr lang="en-US" altLang="zh-CN" sz="2400" dirty="0">
                <a:sym typeface="Wingdings" panose="05000000000000000000" pitchFamily="2" charset="2"/>
              </a:rPr>
              <a:t>1KB</a:t>
            </a:r>
            <a:r>
              <a:rPr lang="zh-CN" altLang="en-US" sz="2400" dirty="0">
                <a:sym typeface="Wingdings" panose="05000000000000000000" pitchFamily="2" charset="2"/>
              </a:rPr>
              <a:t>，则每个盘块中只能存放</a:t>
            </a:r>
            <a:r>
              <a:rPr lang="en-US" altLang="zh-CN" sz="2400" dirty="0">
                <a:sym typeface="Wingdings" panose="05000000000000000000" pitchFamily="2" charset="2"/>
              </a:rPr>
              <a:t>16</a:t>
            </a:r>
            <a:r>
              <a:rPr lang="zh-CN" altLang="en-US" sz="2400" dirty="0">
                <a:sym typeface="Wingdings" panose="05000000000000000000" pitchFamily="2" charset="2"/>
              </a:rPr>
              <a:t>个</a:t>
            </a:r>
            <a:r>
              <a:rPr lang="en-US" altLang="zh-CN" sz="2400" dirty="0">
                <a:sym typeface="Wingdings" panose="05000000000000000000" pitchFamily="2" charset="2"/>
              </a:rPr>
              <a:t>FCB</a:t>
            </a:r>
            <a:r>
              <a:rPr lang="zh-CN" altLang="en-US" sz="2400" dirty="0">
                <a:sym typeface="Wingdings" panose="05000000000000000000" pitchFamily="2" charset="2"/>
              </a:rPr>
              <a:t>；若一个文件目录中共有</a:t>
            </a:r>
            <a:r>
              <a:rPr lang="en-US" altLang="zh-CN" sz="2400" dirty="0">
                <a:sym typeface="Wingdings" panose="05000000000000000000" pitchFamily="2" charset="2"/>
              </a:rPr>
              <a:t>640</a:t>
            </a:r>
            <a:r>
              <a:rPr lang="zh-CN" altLang="en-US" sz="2400" dirty="0">
                <a:sym typeface="Wingdings" panose="05000000000000000000" pitchFamily="2" charset="2"/>
              </a:rPr>
              <a:t>个</a:t>
            </a:r>
            <a:r>
              <a:rPr lang="en-US" altLang="zh-CN" sz="2400" dirty="0">
                <a:sym typeface="Wingdings" panose="05000000000000000000" pitchFamily="2" charset="2"/>
              </a:rPr>
              <a:t>FCB (640*64B=40KB)</a:t>
            </a:r>
            <a:r>
              <a:rPr lang="zh-CN" altLang="en-US" sz="2400" dirty="0">
                <a:sym typeface="Wingdings" panose="05000000000000000000" pitchFamily="2" charset="2"/>
              </a:rPr>
              <a:t>，需占用</a:t>
            </a:r>
            <a:r>
              <a:rPr lang="en-US" altLang="zh-CN" sz="2400" dirty="0">
                <a:sym typeface="Wingdings" panose="05000000000000000000" pitchFamily="2" charset="2"/>
              </a:rPr>
              <a:t>40</a:t>
            </a:r>
            <a:r>
              <a:rPr lang="zh-CN" altLang="en-US" sz="2400" dirty="0">
                <a:sym typeface="Wingdings" panose="05000000000000000000" pitchFamily="2" charset="2"/>
              </a:rPr>
              <a:t>个盘块</a:t>
            </a:r>
            <a:r>
              <a:rPr lang="en-US" altLang="zh-CN" sz="2400" dirty="0">
                <a:sym typeface="Wingdings" panose="05000000000000000000" pitchFamily="2" charset="2"/>
              </a:rPr>
              <a:t>(40KB/1KB=40)</a:t>
            </a:r>
            <a:r>
              <a:rPr lang="zh-CN" altLang="en-US" sz="2400" dirty="0">
                <a:sym typeface="Wingdings" panose="05000000000000000000" pitchFamily="2" charset="2"/>
              </a:rPr>
              <a:t>，故平均查找一个文件需启动磁盘</a:t>
            </a:r>
            <a:r>
              <a:rPr lang="en-US" altLang="zh-CN" sz="2400" dirty="0">
                <a:solidFill>
                  <a:srgbClr val="FF0000"/>
                </a:solidFill>
                <a:sym typeface="Wingdings" panose="05000000000000000000" pitchFamily="2" charset="2"/>
              </a:rPr>
              <a:t>20</a:t>
            </a:r>
            <a:r>
              <a:rPr lang="zh-CN" altLang="en-US" sz="2400" dirty="0">
                <a:solidFill>
                  <a:srgbClr val="FF0000"/>
                </a:solidFill>
                <a:sym typeface="Wingdings" panose="05000000000000000000" pitchFamily="2" charset="2"/>
              </a:rPr>
              <a:t>次</a:t>
            </a:r>
            <a:endParaRPr lang="en-US" altLang="zh-CN" sz="2400" dirty="0">
              <a:solidFill>
                <a:srgbClr val="FF0000"/>
              </a:solidFill>
              <a:sym typeface="Wingdings" panose="05000000000000000000" pitchFamily="2" charset="2"/>
            </a:endParaRPr>
          </a:p>
          <a:p>
            <a:pPr marL="0" indent="0">
              <a:lnSpc>
                <a:spcPct val="123000"/>
              </a:lnSpc>
              <a:buNone/>
            </a:pPr>
            <a:r>
              <a:rPr lang="zh-CN" altLang="en-US" sz="2400" dirty="0"/>
              <a:t>引入索引节点后，</a:t>
            </a:r>
            <a:r>
              <a:rPr lang="zh-CN" altLang="zh-CN" sz="2400" dirty="0"/>
              <a:t>一个目录仅占</a:t>
            </a:r>
            <a:r>
              <a:rPr lang="en-US" altLang="zh-CN" sz="2400" dirty="0"/>
              <a:t>16B</a:t>
            </a:r>
            <a:r>
              <a:rPr lang="zh-CN" altLang="zh-CN" sz="2400" dirty="0"/>
              <a:t>，其中</a:t>
            </a:r>
            <a:r>
              <a:rPr lang="en-US" altLang="zh-CN" sz="2400" dirty="0"/>
              <a:t>14B</a:t>
            </a:r>
            <a:r>
              <a:rPr lang="zh-CN" altLang="zh-CN" sz="2400" dirty="0"/>
              <a:t>是文件名，</a:t>
            </a:r>
            <a:r>
              <a:rPr lang="en-US" altLang="zh-CN" sz="2400" dirty="0"/>
              <a:t>2B</a:t>
            </a:r>
            <a:r>
              <a:rPr lang="zh-CN" altLang="zh-CN" sz="2400" dirty="0"/>
              <a:t>为</a:t>
            </a:r>
            <a:r>
              <a:rPr lang="en-US" altLang="zh-CN" sz="2400" dirty="0" err="1"/>
              <a:t>i</a:t>
            </a:r>
            <a:r>
              <a:rPr lang="zh-CN" altLang="zh-CN" sz="2400" dirty="0"/>
              <a:t>节点指针。</a:t>
            </a:r>
            <a:r>
              <a:rPr lang="en-US" altLang="zh-CN" sz="2400" dirty="0"/>
              <a:t>1KB</a:t>
            </a:r>
            <a:r>
              <a:rPr lang="zh-CN" altLang="zh-CN" sz="2400" dirty="0"/>
              <a:t>的盘块中可容纳</a:t>
            </a:r>
            <a:r>
              <a:rPr lang="en-US" altLang="zh-CN" sz="2400" dirty="0"/>
              <a:t>64</a:t>
            </a:r>
            <a:r>
              <a:rPr lang="zh-CN" altLang="zh-CN" sz="2400" dirty="0"/>
              <a:t>个目录项</a:t>
            </a:r>
            <a:r>
              <a:rPr lang="zh-CN" altLang="en-US" sz="2400" dirty="0"/>
              <a:t>；</a:t>
            </a:r>
            <a:r>
              <a:rPr lang="zh-CN" altLang="en-US" sz="2400" dirty="0">
                <a:sym typeface="Wingdings" panose="05000000000000000000" pitchFamily="2" charset="2"/>
              </a:rPr>
              <a:t>若一个文件目录中共有</a:t>
            </a:r>
            <a:r>
              <a:rPr lang="en-US" altLang="zh-CN" sz="2400" dirty="0">
                <a:sym typeface="Wingdings" panose="05000000000000000000" pitchFamily="2" charset="2"/>
              </a:rPr>
              <a:t>640</a:t>
            </a:r>
            <a:r>
              <a:rPr lang="zh-CN" altLang="en-US" sz="2400" dirty="0">
                <a:sym typeface="Wingdings" panose="05000000000000000000" pitchFamily="2" charset="2"/>
              </a:rPr>
              <a:t>个</a:t>
            </a:r>
            <a:r>
              <a:rPr lang="en-US" altLang="zh-CN" sz="2400" dirty="0">
                <a:sym typeface="Wingdings" panose="05000000000000000000" pitchFamily="2" charset="2"/>
              </a:rPr>
              <a:t>FCB (640*16B=10KB)</a:t>
            </a:r>
            <a:r>
              <a:rPr lang="zh-CN" altLang="en-US" sz="2400" dirty="0">
                <a:sym typeface="Wingdings" panose="05000000000000000000" pitchFamily="2" charset="2"/>
              </a:rPr>
              <a:t>，需占用</a:t>
            </a:r>
            <a:r>
              <a:rPr lang="en-US" altLang="zh-CN" sz="2400" dirty="0">
                <a:sym typeface="Wingdings" panose="05000000000000000000" pitchFamily="2" charset="2"/>
              </a:rPr>
              <a:t>10</a:t>
            </a:r>
            <a:r>
              <a:rPr lang="zh-CN" altLang="en-US" sz="2400" dirty="0">
                <a:sym typeface="Wingdings" panose="05000000000000000000" pitchFamily="2" charset="2"/>
              </a:rPr>
              <a:t>个盘块</a:t>
            </a:r>
            <a:r>
              <a:rPr lang="en-US" altLang="zh-CN" sz="2400" dirty="0">
                <a:sym typeface="Wingdings" panose="05000000000000000000" pitchFamily="2" charset="2"/>
              </a:rPr>
              <a:t>(10KB/1KB=10)</a:t>
            </a:r>
            <a:r>
              <a:rPr lang="zh-CN" altLang="en-US" sz="2400" dirty="0">
                <a:sym typeface="Wingdings" panose="05000000000000000000" pitchFamily="2" charset="2"/>
              </a:rPr>
              <a:t>，故平均查找一个文件需启动磁盘</a:t>
            </a:r>
            <a:r>
              <a:rPr lang="en-US" altLang="zh-CN" sz="2400" dirty="0">
                <a:solidFill>
                  <a:srgbClr val="FF0000"/>
                </a:solidFill>
                <a:sym typeface="Wingdings" panose="05000000000000000000" pitchFamily="2" charset="2"/>
              </a:rPr>
              <a:t>5</a:t>
            </a:r>
            <a:r>
              <a:rPr lang="zh-CN" altLang="en-US" sz="2400" dirty="0">
                <a:solidFill>
                  <a:srgbClr val="FF0000"/>
                </a:solidFill>
                <a:sym typeface="Wingdings" panose="05000000000000000000" pitchFamily="2" charset="2"/>
              </a:rPr>
              <a:t>次</a:t>
            </a:r>
            <a:endParaRPr lang="en-US" altLang="zh-CN" sz="2400" dirty="0">
              <a:solidFill>
                <a:srgbClr val="FF0000"/>
              </a:solidFill>
              <a:sym typeface="Wingdings" panose="05000000000000000000" pitchFamily="2" charset="2"/>
            </a:endParaRPr>
          </a:p>
          <a:p>
            <a:pPr marL="0" indent="0">
              <a:lnSpc>
                <a:spcPct val="123000"/>
              </a:lnSpc>
              <a:buNone/>
            </a:pPr>
            <a:r>
              <a:rPr lang="zh-CN" altLang="zh-CN" sz="2400" dirty="0"/>
              <a:t>可使平均启动磁盘次数</a:t>
            </a:r>
            <a:r>
              <a:rPr lang="zh-CN" altLang="zh-CN" sz="2400" dirty="0">
                <a:solidFill>
                  <a:srgbClr val="FF0000"/>
                </a:solidFill>
              </a:rPr>
              <a:t>减少到原来的</a:t>
            </a:r>
            <a:r>
              <a:rPr lang="en-US" altLang="zh-CN" sz="2400" b="1" dirty="0">
                <a:solidFill>
                  <a:srgbClr val="FF0000"/>
                </a:solidFill>
              </a:rPr>
              <a:t>1/4</a:t>
            </a:r>
            <a:endParaRPr lang="zh-CN" altLang="en-US" sz="2400" b="1" dirty="0">
              <a:solidFill>
                <a:srgbClr val="FF0000"/>
              </a:solidFill>
            </a:endParaRPr>
          </a:p>
        </p:txBody>
      </p:sp>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40944" y="1192382"/>
            <a:ext cx="527050" cy="527050"/>
          </a:xfrm>
          <a:prstGeom prst="rect">
            <a:avLst/>
          </a:prstGeom>
          <a:ln>
            <a:noFill/>
          </a:ln>
          <a:effectLst>
            <a:softEdge rad="0"/>
          </a:effectLst>
        </p:spPr>
      </p:pic>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40944" y="2265794"/>
            <a:ext cx="527050" cy="527050"/>
          </a:xfrm>
          <a:prstGeom prst="rect">
            <a:avLst/>
          </a:prstGeom>
          <a:ln>
            <a:noFill/>
          </a:ln>
          <a:effectLst>
            <a:softEdge rad="0"/>
          </a:effectLst>
        </p:spPr>
      </p:pic>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40944" y="3800152"/>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40944" y="5615157"/>
            <a:ext cx="527050" cy="527050"/>
          </a:xfrm>
          <a:prstGeom prst="rect">
            <a:avLst/>
          </a:prstGeom>
          <a:ln>
            <a:noFill/>
          </a:ln>
          <a:effectLst>
            <a:softEdge rad="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8.3.2 </a:t>
            </a:r>
            <a:r>
              <a:rPr lang="zh-CN" altLang="en-US" sz="2800" b="1" dirty="0">
                <a:solidFill>
                  <a:schemeClr val="bg1"/>
                </a:solidFill>
              </a:rPr>
              <a:t>简单的目录结构</a:t>
            </a:r>
          </a:p>
        </p:txBody>
      </p:sp>
      <p:sp>
        <p:nvSpPr>
          <p:cNvPr id="9" name="ïşľîďè"/>
          <p:cNvSpPr/>
          <p:nvPr/>
        </p:nvSpPr>
        <p:spPr>
          <a:xfrm>
            <a:off x="1588" y="1143000"/>
            <a:ext cx="4669654" cy="5003800"/>
          </a:xfrm>
          <a:prstGeom prst="rect">
            <a:avLst/>
          </a:prstGeom>
          <a:blipFill>
            <a:blip r:embed="rId2"/>
            <a:stretch>
              <a:fillRect l="-30450" r="-30284"/>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0" name="îŝļiḋe"/>
          <p:cNvSpPr/>
          <p:nvPr/>
        </p:nvSpPr>
        <p:spPr>
          <a:xfrm>
            <a:off x="4014295" y="1143000"/>
            <a:ext cx="656948" cy="5003800"/>
          </a:xfrm>
          <a:prstGeom prst="rect">
            <a:avLst/>
          </a:prstGeom>
          <a:solidFill>
            <a:schemeClr val="accent1">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nvGrpSpPr>
          <p:cNvPr id="11" name="í$1iďè"/>
          <p:cNvGrpSpPr/>
          <p:nvPr/>
        </p:nvGrpSpPr>
        <p:grpSpPr>
          <a:xfrm>
            <a:off x="4183062" y="1726446"/>
            <a:ext cx="7381904" cy="1702554"/>
            <a:chOff x="4136995" y="1456168"/>
            <a:chExt cx="7381904" cy="1702554"/>
          </a:xfrm>
        </p:grpSpPr>
        <p:sp>
          <p:nvSpPr>
            <p:cNvPr id="37" name="îslîďê"/>
            <p:cNvSpPr/>
            <p:nvPr/>
          </p:nvSpPr>
          <p:spPr>
            <a:xfrm>
              <a:off x="4136995" y="1712614"/>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9" name="ïSḻiḍé"/>
            <p:cNvSpPr txBox="1"/>
            <p:nvPr/>
          </p:nvSpPr>
          <p:spPr>
            <a:xfrm>
              <a:off x="4882718" y="1456168"/>
              <a:ext cx="6636181" cy="1702554"/>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dirty="0"/>
                <a:t>目录结构的组织，是设计好文件系统的重要环节</a:t>
              </a:r>
              <a:endParaRPr lang="en-US" altLang="zh-CN" sz="2400" dirty="0"/>
            </a:p>
            <a:p>
              <a:pPr marL="342900" indent="-342900" algn="just">
                <a:lnSpc>
                  <a:spcPct val="130000"/>
                </a:lnSpc>
                <a:buClr>
                  <a:srgbClr val="FF0000"/>
                </a:buClr>
                <a:buFont typeface="Wingdings" panose="05000000000000000000" pitchFamily="2" charset="2"/>
                <a:buChar char="Ø"/>
              </a:pPr>
              <a:r>
                <a:rPr lang="zh-CN" altLang="en-US" sz="2400" dirty="0">
                  <a:latin typeface="+mj-ea"/>
                  <a:ea typeface="+mj-ea"/>
                </a:rPr>
                <a:t>关系到文件系统的存取速度</a:t>
              </a:r>
            </a:p>
            <a:p>
              <a:pPr marL="342900" indent="-342900" algn="just">
                <a:lnSpc>
                  <a:spcPct val="130000"/>
                </a:lnSpc>
                <a:buClr>
                  <a:srgbClr val="FF0000"/>
                </a:buClr>
                <a:buFont typeface="Wingdings" panose="05000000000000000000" pitchFamily="2" charset="2"/>
                <a:buChar char="Ø"/>
              </a:pPr>
              <a:r>
                <a:rPr lang="zh-CN" altLang="en-US" sz="2400" dirty="0">
                  <a:latin typeface="+mj-ea"/>
                  <a:ea typeface="+mj-ea"/>
                </a:rPr>
                <a:t>也关系到文件的共享性和安全性</a:t>
              </a:r>
            </a:p>
          </p:txBody>
        </p:sp>
      </p:grpSp>
      <p:grpSp>
        <p:nvGrpSpPr>
          <p:cNvPr id="12" name="išḷîḓé"/>
          <p:cNvGrpSpPr/>
          <p:nvPr/>
        </p:nvGrpSpPr>
        <p:grpSpPr>
          <a:xfrm>
            <a:off x="4183062" y="3800144"/>
            <a:ext cx="7722859" cy="700835"/>
            <a:chOff x="4136995" y="3233565"/>
            <a:chExt cx="7722859" cy="700835"/>
          </a:xfrm>
        </p:grpSpPr>
        <p:sp>
          <p:nvSpPr>
            <p:cNvPr id="33" name="íśľïḋé"/>
            <p:cNvSpPr/>
            <p:nvPr/>
          </p:nvSpPr>
          <p:spPr>
            <a:xfrm>
              <a:off x="4136995" y="3450237"/>
              <a:ext cx="408372" cy="363926"/>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5" name="îŝľîḓè"/>
            <p:cNvSpPr txBox="1"/>
            <p:nvPr/>
          </p:nvSpPr>
          <p:spPr>
            <a:xfrm>
              <a:off x="4882718" y="3233565"/>
              <a:ext cx="6977136" cy="70083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400" dirty="0">
                  <a:solidFill>
                    <a:srgbClr val="FF0000"/>
                  </a:solidFill>
                </a:rPr>
                <a:t>目录结构和文件都驻留在磁盘上。</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单级文件目录</a:t>
            </a:r>
          </a:p>
        </p:txBody>
      </p:sp>
      <p:sp>
        <p:nvSpPr>
          <p:cNvPr id="21" name="Rectangle 3"/>
          <p:cNvSpPr txBox="1">
            <a:spLocks noChangeArrowheads="1"/>
          </p:cNvSpPr>
          <p:nvPr/>
        </p:nvSpPr>
        <p:spPr bwMode="auto">
          <a:xfrm>
            <a:off x="2112332" y="1438407"/>
            <a:ext cx="8229600" cy="38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ysClr val="windowText" lastClr="000000"/>
                </a:solidFill>
                <a:effectLst/>
                <a:uLnTx/>
                <a:uFillTx/>
                <a:latin typeface="+mn-ea"/>
                <a:cs typeface="+mn-cs"/>
              </a:rPr>
              <a:t>所有用户的文件都在同一目录中</a:t>
            </a:r>
            <a:endParaRPr kumimoji="0" lang="en-US" altLang="zh-CN" b="0" i="0" u="none" strike="noStrike" kern="1200" cap="none" spc="0" normalizeH="0" baseline="0" noProof="0" dirty="0">
              <a:ln>
                <a:noFill/>
              </a:ln>
              <a:solidFill>
                <a:sysClr val="windowText" lastClr="000000"/>
              </a:solidFill>
              <a:effectLst/>
              <a:uLnTx/>
              <a:uFillTx/>
              <a:latin typeface="+mn-ea"/>
              <a:cs typeface="+mn-cs"/>
            </a:endParaRPr>
          </a:p>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ysClr val="windowText" lastClr="000000"/>
                </a:solidFill>
                <a:effectLst/>
                <a:uLnTx/>
                <a:uFillTx/>
                <a:latin typeface="+mn-ea"/>
                <a:cs typeface="+mn-cs"/>
              </a:rPr>
              <a:t>最简单的文件目录</a:t>
            </a:r>
            <a:endParaRPr kumimoji="0" lang="en-US" altLang="zh-CN" b="0" i="0" u="none" strike="noStrike" kern="1200" cap="none" spc="0" normalizeH="0" baseline="0" noProof="0" dirty="0">
              <a:ln>
                <a:noFill/>
              </a:ln>
              <a:solidFill>
                <a:sysClr val="windowText" lastClr="000000"/>
              </a:solidFill>
              <a:effectLst/>
              <a:uLnTx/>
              <a:uFillTx/>
              <a:latin typeface="+mn-ea"/>
              <a:cs typeface="+mn-cs"/>
            </a:endParaRPr>
          </a:p>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zh-CN" b="0" i="0" u="none" strike="noStrike" kern="1200" cap="none" spc="0" normalizeH="0" baseline="0" noProof="0" dirty="0">
                <a:ln>
                  <a:noFill/>
                </a:ln>
                <a:solidFill>
                  <a:srgbClr val="0000FF"/>
                </a:solidFill>
                <a:effectLst/>
                <a:uLnTx/>
                <a:uFillTx/>
                <a:latin typeface="+mn-ea"/>
                <a:cs typeface="+mn-cs"/>
              </a:rPr>
              <a:t>目录项：</a:t>
            </a:r>
            <a:endParaRPr kumimoji="0" lang="en-US" altLang="zh-CN" b="0" i="0" u="none" strike="noStrike" kern="1200" cap="none" spc="0" normalizeH="0" baseline="0" noProof="0" dirty="0">
              <a:ln>
                <a:noFill/>
              </a:ln>
              <a:solidFill>
                <a:sysClr val="windowText" lastClr="000000"/>
              </a:solidFill>
              <a:effectLst/>
              <a:uLnTx/>
              <a:uFillTx/>
              <a:latin typeface="+mn-ea"/>
              <a:cs typeface="+mn-cs"/>
            </a:endParaRPr>
          </a:p>
          <a:p>
            <a:pPr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zh-CN" sz="2400" b="0" i="0" u="none" strike="noStrike" kern="1200" cap="none" spc="0" normalizeH="0" baseline="0" noProof="0" dirty="0">
                <a:ln>
                  <a:noFill/>
                </a:ln>
                <a:solidFill>
                  <a:sysClr val="windowText" lastClr="000000"/>
                </a:solidFill>
                <a:effectLst/>
                <a:uLnTx/>
                <a:uFillTx/>
                <a:latin typeface="+mn-ea"/>
                <a:cs typeface="+mn-cs"/>
              </a:rPr>
              <a:t>文件名、扩展名、文件长度、文件类型、物理地址、文件说明以及其他文件属性</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endParaRPr>
          </a:p>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FF0000"/>
                </a:solidFill>
                <a:effectLst/>
                <a:uLnTx/>
                <a:uFillTx/>
                <a:latin typeface="+mn-ea"/>
                <a:cs typeface="+mn-cs"/>
              </a:rPr>
              <a:t>缺点</a:t>
            </a:r>
            <a:r>
              <a:rPr kumimoji="0" lang="zh-CN" altLang="en-US" b="0" i="0" u="none" strike="noStrike" kern="1200" cap="none" spc="0" normalizeH="0" baseline="0" noProof="0" dirty="0">
                <a:ln>
                  <a:noFill/>
                </a:ln>
                <a:solidFill>
                  <a:sysClr val="windowText" lastClr="000000"/>
                </a:solidFill>
                <a:effectLst/>
                <a:uLnTx/>
                <a:uFillTx/>
                <a:latin typeface="+mn-ea"/>
                <a:cs typeface="+mn-cs"/>
              </a:rPr>
              <a:t>：</a:t>
            </a:r>
            <a:endParaRPr kumimoji="0" lang="en-US" altLang="zh-CN" b="0" i="0" u="none" strike="noStrike" kern="1200" cap="none" spc="0" normalizeH="0" baseline="0" noProof="0" dirty="0">
              <a:ln>
                <a:noFill/>
              </a:ln>
              <a:solidFill>
                <a:sysClr val="windowText" lastClr="000000"/>
              </a:solidFill>
              <a:effectLst/>
              <a:uLnTx/>
              <a:uFillTx/>
              <a:latin typeface="+mn-ea"/>
              <a:cs typeface="+mn-cs"/>
            </a:endParaRP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查找速度慢</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endParaRP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不允许重名</a:t>
            </a: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不便于实现文件共享</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91360" y="1358508"/>
            <a:ext cx="527050" cy="527050"/>
          </a:xfrm>
          <a:prstGeom prst="rect">
            <a:avLst/>
          </a:prstGeom>
          <a:ln>
            <a:noFill/>
          </a:ln>
          <a:effectLst>
            <a:softEdge rad="0"/>
          </a:effectLst>
        </p:spPr>
      </p:pic>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91360" y="1899259"/>
            <a:ext cx="527050" cy="527050"/>
          </a:xfrm>
          <a:prstGeom prst="rect">
            <a:avLst/>
          </a:prstGeom>
          <a:ln>
            <a:noFill/>
          </a:ln>
          <a:effectLst>
            <a:softEdge rad="0"/>
          </a:effectLst>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91360" y="2439316"/>
            <a:ext cx="527050" cy="527050"/>
          </a:xfrm>
          <a:prstGeom prst="rect">
            <a:avLst/>
          </a:prstGeom>
          <a:ln>
            <a:noFill/>
          </a:ln>
          <a:effectLst>
            <a:softEdge rad="0"/>
          </a:effectLst>
        </p:spPr>
      </p:pic>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91360" y="3819311"/>
            <a:ext cx="527050" cy="527050"/>
          </a:xfrm>
          <a:prstGeom prst="rect">
            <a:avLst/>
          </a:prstGeom>
          <a:ln>
            <a:noFill/>
          </a:ln>
          <a:effectLst>
            <a:softEdge rad="0"/>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两级文件目录</a:t>
            </a:r>
          </a:p>
        </p:txBody>
      </p:sp>
      <p:sp>
        <p:nvSpPr>
          <p:cNvPr id="21" name="Rectangle 3"/>
          <p:cNvSpPr txBox="1">
            <a:spLocks noChangeArrowheads="1"/>
          </p:cNvSpPr>
          <p:nvPr/>
        </p:nvSpPr>
        <p:spPr bwMode="auto">
          <a:xfrm>
            <a:off x="669925" y="1372946"/>
            <a:ext cx="8229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ysClr val="windowText" lastClr="000000"/>
                </a:solidFill>
                <a:effectLst/>
                <a:uLnTx/>
                <a:uFillTx/>
                <a:latin typeface="+mn-ea"/>
                <a:cs typeface="+mn-cs"/>
              </a:rPr>
              <a:t>每个</a:t>
            </a:r>
            <a:r>
              <a:rPr kumimoji="0" lang="zh-CN" altLang="en-US" b="0" i="0" u="none" strike="noStrike" kern="1200" cap="none" spc="0" normalizeH="0" baseline="0" noProof="0" dirty="0">
                <a:ln>
                  <a:noFill/>
                </a:ln>
                <a:solidFill>
                  <a:srgbClr val="FF0000"/>
                </a:solidFill>
                <a:effectLst/>
                <a:uLnTx/>
                <a:uFillTx/>
                <a:latin typeface="+mn-ea"/>
                <a:cs typeface="+mn-cs"/>
              </a:rPr>
              <a:t>用户</a:t>
            </a:r>
            <a:r>
              <a:rPr kumimoji="0" lang="zh-CN" altLang="en-US" b="0" i="0" u="none" strike="noStrike" kern="1200" cap="none" spc="0" normalizeH="0" baseline="0" noProof="0" dirty="0">
                <a:ln>
                  <a:noFill/>
                </a:ln>
                <a:solidFill>
                  <a:sysClr val="windowText" lastClr="000000"/>
                </a:solidFill>
                <a:effectLst/>
                <a:uLnTx/>
                <a:uFillTx/>
                <a:latin typeface="+mn-ea"/>
                <a:cs typeface="+mn-cs"/>
              </a:rPr>
              <a:t>有自己的目录结构</a:t>
            </a:r>
          </a:p>
        </p:txBody>
      </p:sp>
      <p:pic>
        <p:nvPicPr>
          <p:cNvPr id="22" name="图片 21"/>
          <p:cNvPicPr>
            <a:picLocks noChangeAspect="1"/>
          </p:cNvPicPr>
          <p:nvPr/>
        </p:nvPicPr>
        <p:blipFill>
          <a:blip r:embed="rId2">
            <a:clrChange>
              <a:clrFrom>
                <a:srgbClr val="FFFFFF"/>
              </a:clrFrom>
              <a:clrTo>
                <a:srgbClr val="FFFFFF">
                  <a:alpha val="0"/>
                </a:srgbClr>
              </a:clrTo>
            </a:clrChange>
          </a:blip>
          <a:stretch>
            <a:fillRect/>
          </a:stretch>
        </p:blipFill>
        <p:spPr>
          <a:xfrm>
            <a:off x="3286067" y="1469256"/>
            <a:ext cx="8244794" cy="4452208"/>
          </a:xfrm>
          <a:prstGeom prst="rect">
            <a:avLst/>
          </a:prstGeom>
        </p:spPr>
      </p:pic>
      <p:sp>
        <p:nvSpPr>
          <p:cNvPr id="23" name="Rectangle 3"/>
          <p:cNvSpPr txBox="1">
            <a:spLocks noChangeArrowheads="1"/>
          </p:cNvSpPr>
          <p:nvPr/>
        </p:nvSpPr>
        <p:spPr bwMode="auto">
          <a:xfrm>
            <a:off x="669925" y="1927294"/>
            <a:ext cx="2616142" cy="271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FF0000"/>
                </a:solidFill>
                <a:effectLst/>
                <a:uLnTx/>
                <a:uFillTx/>
                <a:latin typeface="+mn-ea"/>
                <a:cs typeface="+mn-cs"/>
              </a:rPr>
              <a:t>特点</a:t>
            </a:r>
            <a:r>
              <a:rPr kumimoji="0" lang="zh-CN" altLang="en-US" b="0" i="0" u="none" strike="noStrike" kern="1200" cap="none" spc="0" normalizeH="0" baseline="0" noProof="0" dirty="0">
                <a:ln>
                  <a:noFill/>
                </a:ln>
                <a:solidFill>
                  <a:sysClr val="windowText" lastClr="000000"/>
                </a:solidFill>
                <a:effectLst/>
                <a:uLnTx/>
                <a:uFillTx/>
                <a:latin typeface="+mn-ea"/>
                <a:cs typeface="+mn-cs"/>
              </a:rPr>
              <a:t>：</a:t>
            </a:r>
            <a:endParaRPr kumimoji="0" lang="en-US" altLang="zh-CN" b="0" i="0" u="none" strike="noStrike" kern="1200" cap="none" spc="0" normalizeH="0" baseline="0" noProof="0" dirty="0">
              <a:ln>
                <a:noFill/>
              </a:ln>
              <a:solidFill>
                <a:sysClr val="windowText" lastClr="000000"/>
              </a:solidFill>
              <a:effectLst/>
              <a:uLnTx/>
              <a:uFillTx/>
              <a:latin typeface="+mn-ea"/>
              <a:cs typeface="+mn-cs"/>
            </a:endParaRP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提高了检索目录的速度</a:t>
            </a: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不同用户可以有相同的文件名</a:t>
            </a:r>
            <a:r>
              <a:rPr lang="zh-CN" altLang="en-US" sz="2400" dirty="0">
                <a:solidFill>
                  <a:sysClr val="windowText" lastClr="000000"/>
                </a:solidFill>
                <a:latin typeface="+mn-ea"/>
              </a:rPr>
              <a:t>（</a:t>
            </a:r>
            <a:r>
              <a:rPr lang="zh-CN" altLang="en-US" sz="2400" dirty="0">
                <a:solidFill>
                  <a:srgbClr val="FF0000"/>
                </a:solidFill>
                <a:latin typeface="+mn-ea"/>
              </a:rPr>
              <a:t>但文件不同</a:t>
            </a:r>
            <a:r>
              <a:rPr lang="zh-CN" altLang="en-US" sz="2400" dirty="0">
                <a:solidFill>
                  <a:sysClr val="windowText" lastClr="000000"/>
                </a:solidFill>
                <a:latin typeface="+mn-ea"/>
              </a:rPr>
              <a:t>）</a:t>
            </a:r>
            <a:endParaRPr kumimoji="0" lang="zh-CN" altLang="en-US" sz="2400" b="0" i="0" u="none" strike="noStrike" kern="1200" cap="none" spc="0" normalizeH="0" baseline="0" noProof="0" dirty="0">
              <a:ln>
                <a:noFill/>
              </a:ln>
              <a:solidFill>
                <a:sysClr val="windowText" lastClr="000000"/>
              </a:solidFill>
              <a:effectLst/>
              <a:uLnTx/>
              <a:uFillTx/>
              <a:latin typeface="+mn-ea"/>
              <a:cs typeface="+mn-cs"/>
            </a:endParaRPr>
          </a:p>
        </p:txBody>
      </p:sp>
      <p:sp>
        <p:nvSpPr>
          <p:cNvPr id="27" name="Rectangle 3"/>
          <p:cNvSpPr txBox="1">
            <a:spLocks noChangeArrowheads="1"/>
          </p:cNvSpPr>
          <p:nvPr/>
        </p:nvSpPr>
        <p:spPr bwMode="auto">
          <a:xfrm>
            <a:off x="580457" y="4952176"/>
            <a:ext cx="5805062" cy="143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不同用户可以使用不同文件名访问同一个共享文件</a:t>
            </a:r>
          </a:p>
          <a:p>
            <a:pPr marL="617855" marR="0" lvl="1" indent="-360045" algn="l" defTabSz="914400" rtl="0" eaLnBrk="1" fontAlgn="base" latinLnBrk="0" hangingPunct="1">
              <a:lnSpc>
                <a:spcPct val="100000"/>
              </a:lnSpc>
              <a:spcBef>
                <a:spcPts val="600"/>
              </a:spcBef>
              <a:spcAft>
                <a:spcPts val="600"/>
              </a:spcAft>
              <a:buClr>
                <a:srgbClr val="FF0000"/>
              </a:buClr>
              <a:buSzPct val="100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rPr>
              <a:t>不便于共享文件</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8.3.3 </a:t>
            </a:r>
            <a:r>
              <a:rPr lang="zh-CN" altLang="en-US" sz="2800" b="1" dirty="0">
                <a:solidFill>
                  <a:schemeClr val="bg1"/>
                </a:solidFill>
              </a:rPr>
              <a:t>树形结构目录</a:t>
            </a:r>
            <a:r>
              <a:rPr lang="en-US" altLang="zh-CN" sz="2800" b="1" dirty="0">
                <a:solidFill>
                  <a:schemeClr val="bg1"/>
                </a:solidFill>
              </a:rPr>
              <a:t>(1)</a:t>
            </a:r>
            <a:endParaRPr lang="zh-CN" altLang="en-US" sz="2800" b="1" dirty="0">
              <a:solidFill>
                <a:schemeClr val="bg1"/>
              </a:solidFill>
            </a:endParaRPr>
          </a:p>
        </p:txBody>
      </p:sp>
      <p:pic>
        <p:nvPicPr>
          <p:cNvPr id="2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148" y="1697734"/>
            <a:ext cx="9725486" cy="4997886"/>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415C1A50-7AEE-F968-837A-D2BDD1285CE0}"/>
              </a:ext>
            </a:extLst>
          </p:cNvPr>
          <p:cNvSpPr txBox="1"/>
          <p:nvPr/>
        </p:nvSpPr>
        <p:spPr>
          <a:xfrm>
            <a:off x="600951" y="1178416"/>
            <a:ext cx="10751776" cy="461665"/>
          </a:xfrm>
          <a:prstGeom prst="rect">
            <a:avLst/>
          </a:prstGeom>
          <a:noFill/>
        </p:spPr>
        <p:txBody>
          <a:bodyPr wrap="square" rtlCol="0">
            <a:spAutoFit/>
          </a:bodyPr>
          <a:lstStyle/>
          <a:p>
            <a:r>
              <a:rPr lang="zh-CN" altLang="en-US" sz="2400" dirty="0">
                <a:solidFill>
                  <a:sysClr val="windowText" lastClr="000000"/>
                </a:solidFill>
                <a:latin typeface="+mn-ea"/>
              </a:rPr>
              <a:t>每个目录文件中只能有一个根目录，每个文件和每个目录都只能有一个父目录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路径名和当前目录</a:t>
            </a:r>
          </a:p>
        </p:txBody>
      </p:sp>
      <p:grpSp>
        <p:nvGrpSpPr>
          <p:cNvPr id="24" name="2041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100" y="1429214"/>
            <a:ext cx="10845800" cy="4481929"/>
            <a:chOff x="673100" y="1367070"/>
            <a:chExt cx="10845800" cy="4481929"/>
          </a:xfrm>
        </p:grpSpPr>
        <p:sp>
          <p:nvSpPr>
            <p:cNvPr id="25" name="ïsḷîde"/>
            <p:cNvSpPr/>
            <p:nvPr/>
          </p:nvSpPr>
          <p:spPr bwMode="auto">
            <a:xfrm>
              <a:off x="673100" y="2982961"/>
              <a:ext cx="2628292" cy="1311179"/>
            </a:xfrm>
            <a:prstGeom prst="hexagon">
              <a:avLst/>
            </a:prstGeom>
            <a:solidFill>
              <a:schemeClr val="accent1"/>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26" name="îSḷïḋe"/>
            <p:cNvSpPr/>
            <p:nvPr/>
          </p:nvSpPr>
          <p:spPr bwMode="auto">
            <a:xfrm>
              <a:off x="2727477" y="2982961"/>
              <a:ext cx="2628292" cy="1311179"/>
            </a:xfrm>
            <a:prstGeom prst="hexagon">
              <a:avLst/>
            </a:prstGeom>
            <a:solidFill>
              <a:schemeClr val="bg1">
                <a:lumMod val="95000"/>
              </a:schemeClr>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27" name="íšļíḍè"/>
            <p:cNvSpPr/>
            <p:nvPr/>
          </p:nvSpPr>
          <p:spPr bwMode="auto">
            <a:xfrm>
              <a:off x="4781854" y="2982961"/>
              <a:ext cx="2628292" cy="1311179"/>
            </a:xfrm>
            <a:prstGeom prst="hexagon">
              <a:avLst/>
            </a:prstGeom>
            <a:solidFill>
              <a:schemeClr val="accent1"/>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28" name="îṧḷíḋé"/>
            <p:cNvSpPr/>
            <p:nvPr/>
          </p:nvSpPr>
          <p:spPr bwMode="auto">
            <a:xfrm>
              <a:off x="6836231" y="2982961"/>
              <a:ext cx="2628292" cy="1311179"/>
            </a:xfrm>
            <a:prstGeom prst="hexagon">
              <a:avLst/>
            </a:prstGeom>
            <a:solidFill>
              <a:schemeClr val="bg1">
                <a:lumMod val="95000"/>
              </a:schemeClr>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29" name="íṣlíḍè"/>
            <p:cNvSpPr/>
            <p:nvPr/>
          </p:nvSpPr>
          <p:spPr bwMode="auto">
            <a:xfrm>
              <a:off x="8890608" y="2982961"/>
              <a:ext cx="2628292" cy="1311179"/>
            </a:xfrm>
            <a:prstGeom prst="hexagon">
              <a:avLst/>
            </a:prstGeom>
            <a:solidFill>
              <a:schemeClr val="accent1"/>
            </a:solidFill>
            <a:ln w="19050">
              <a:noFill/>
              <a:round/>
            </a:ln>
          </p:spPr>
          <p:txBody>
            <a:bodyPr wrap="square" lIns="91440" tIns="45720" rIns="91440" bIns="45720" anchor="ctr">
              <a:normAutofit/>
            </a:bodyPr>
            <a:lstStyle/>
            <a:p>
              <a:pPr algn="ctr"/>
              <a:endParaRPr lang="en-US" altLang="zh-CN" sz="3200" dirty="0">
                <a:solidFill>
                  <a:schemeClr val="bg1">
                    <a:lumMod val="100000"/>
                  </a:schemeClr>
                </a:solidFill>
                <a:latin typeface="Impact" panose="020B0806030902050204" pitchFamily="34" charset="0"/>
              </a:endParaRPr>
            </a:p>
          </p:txBody>
        </p:sp>
        <p:sp>
          <p:nvSpPr>
            <p:cNvPr id="30" name="îṧlîḍe"/>
            <p:cNvSpPr/>
            <p:nvPr/>
          </p:nvSpPr>
          <p:spPr bwMode="auto">
            <a:xfrm>
              <a:off x="7866670" y="3365703"/>
              <a:ext cx="567414" cy="54569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tx1">
                <a:lumMod val="50000"/>
                <a:lumOff val="50000"/>
              </a:schemeClr>
            </a:solidFill>
            <a:ln>
              <a:noFill/>
            </a:ln>
          </p:spPr>
          <p:txBody>
            <a:bodyPr/>
            <a:lstStyle/>
            <a:p>
              <a:endParaRPr lang="zh-CN" altLang="en-US"/>
            </a:p>
          </p:txBody>
        </p:sp>
        <p:sp>
          <p:nvSpPr>
            <p:cNvPr id="31" name="iṥḷíďe"/>
            <p:cNvSpPr/>
            <p:nvPr/>
          </p:nvSpPr>
          <p:spPr bwMode="auto">
            <a:xfrm>
              <a:off x="3757917" y="3365618"/>
              <a:ext cx="567412" cy="545864"/>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a:lstStyle/>
            <a:p>
              <a:endParaRPr lang="zh-CN" altLang="en-US"/>
            </a:p>
          </p:txBody>
        </p:sp>
        <p:sp>
          <p:nvSpPr>
            <p:cNvPr id="32" name="iṥḻíḓê"/>
            <p:cNvSpPr/>
            <p:nvPr/>
          </p:nvSpPr>
          <p:spPr bwMode="auto">
            <a:xfrm>
              <a:off x="1703540" y="3355375"/>
              <a:ext cx="567412" cy="566350"/>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p>
              <a:endParaRPr lang="zh-CN" altLang="en-US"/>
            </a:p>
          </p:txBody>
        </p:sp>
        <p:sp>
          <p:nvSpPr>
            <p:cNvPr id="33" name="îsḻiḋè"/>
            <p:cNvSpPr/>
            <p:nvPr/>
          </p:nvSpPr>
          <p:spPr bwMode="auto">
            <a:xfrm>
              <a:off x="9921048" y="3390890"/>
              <a:ext cx="567412" cy="495320"/>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solidFill>
            <a:ln>
              <a:noFill/>
            </a:ln>
          </p:spPr>
          <p:txBody>
            <a:bodyPr/>
            <a:lstStyle/>
            <a:p>
              <a:endParaRPr lang="zh-CN" altLang="en-US"/>
            </a:p>
          </p:txBody>
        </p:sp>
        <p:sp>
          <p:nvSpPr>
            <p:cNvPr id="34" name="îṥḷiḋè"/>
            <p:cNvSpPr/>
            <p:nvPr/>
          </p:nvSpPr>
          <p:spPr bwMode="auto">
            <a:xfrm>
              <a:off x="5778268" y="3381375"/>
              <a:ext cx="635464" cy="51435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9" name="ïṧļíḋê"/>
            <p:cNvSpPr txBox="1"/>
            <p:nvPr/>
          </p:nvSpPr>
          <p:spPr>
            <a:xfrm>
              <a:off x="894793" y="4469859"/>
              <a:ext cx="2232179" cy="393389"/>
            </a:xfrm>
            <a:prstGeom prst="rect">
              <a:avLst/>
            </a:prstGeom>
            <a:noFill/>
          </p:spPr>
          <p:txBody>
            <a:bodyPr wrap="square" lIns="91440" tIns="45720" rIns="91440" bIns="45720">
              <a:noAutofit/>
            </a:bodyPr>
            <a:lstStyle/>
            <a:p>
              <a:pPr algn="ctr"/>
              <a:r>
                <a:rPr lang="zh-CN" altLang="en-US" sz="2200" b="1" dirty="0"/>
                <a:t>主目录 </a:t>
              </a:r>
              <a:r>
                <a:rPr lang="en-US" altLang="zh-CN" sz="2200" b="1" dirty="0"/>
                <a:t>– </a:t>
              </a:r>
              <a:r>
                <a:rPr lang="zh-CN" altLang="en-US" sz="2200" b="1" dirty="0"/>
                <a:t>根目录</a:t>
              </a:r>
            </a:p>
          </p:txBody>
        </p:sp>
        <p:grpSp>
          <p:nvGrpSpPr>
            <p:cNvPr id="36" name="îṥḻiḋe"/>
            <p:cNvGrpSpPr/>
            <p:nvPr/>
          </p:nvGrpSpPr>
          <p:grpSpPr>
            <a:xfrm>
              <a:off x="4619035" y="4469858"/>
              <a:ext cx="3247635" cy="1379141"/>
              <a:chOff x="510281" y="4753177"/>
              <a:chExt cx="3247635" cy="1379141"/>
            </a:xfrm>
          </p:grpSpPr>
          <p:sp>
            <p:nvSpPr>
              <p:cNvPr id="46" name="ïśḻîdê"/>
              <p:cNvSpPr txBox="1"/>
              <p:nvPr/>
            </p:nvSpPr>
            <p:spPr>
              <a:xfrm>
                <a:off x="681532" y="5217286"/>
                <a:ext cx="3076384" cy="915032"/>
              </a:xfrm>
              <a:prstGeom prst="rect">
                <a:avLst/>
              </a:prstGeom>
              <a:noFill/>
            </p:spPr>
            <p:txBody>
              <a:bodyPr wrap="square" lIns="91440" tIns="45720" rIns="91440" bIns="45720">
                <a:noAutofit/>
              </a:bodyPr>
              <a:lstStyle/>
              <a:p>
                <a:pPr marL="171450" indent="-171450">
                  <a:lnSpc>
                    <a:spcPct val="120000"/>
                  </a:lnSpc>
                  <a:buClr>
                    <a:srgbClr val="FF0000"/>
                  </a:buClr>
                  <a:buFont typeface="Wingdings" panose="05000000000000000000" pitchFamily="2" charset="2"/>
                  <a:buChar char="Ø"/>
                </a:pPr>
                <a:r>
                  <a:rPr lang="en-US" altLang="zh-CN" sz="2400" dirty="0"/>
                  <a:t>cd /spell/mail/prog</a:t>
                </a:r>
              </a:p>
              <a:p>
                <a:pPr marL="171450" indent="-171450">
                  <a:lnSpc>
                    <a:spcPct val="120000"/>
                  </a:lnSpc>
                  <a:buClr>
                    <a:srgbClr val="FF0000"/>
                  </a:buClr>
                  <a:buFont typeface="Wingdings" panose="05000000000000000000" pitchFamily="2" charset="2"/>
                  <a:buChar char="Ø"/>
                </a:pPr>
                <a:r>
                  <a:rPr lang="en-US" altLang="zh-CN" sz="2400" dirty="0"/>
                  <a:t>type list</a:t>
                </a:r>
              </a:p>
            </p:txBody>
          </p:sp>
          <p:sp>
            <p:nvSpPr>
              <p:cNvPr id="47" name="îşḷíḓè"/>
              <p:cNvSpPr txBox="1"/>
              <p:nvPr/>
            </p:nvSpPr>
            <p:spPr>
              <a:xfrm>
                <a:off x="510281" y="4753177"/>
                <a:ext cx="3077165" cy="393389"/>
              </a:xfrm>
              <a:prstGeom prst="rect">
                <a:avLst/>
              </a:prstGeom>
              <a:noFill/>
            </p:spPr>
            <p:txBody>
              <a:bodyPr wrap="square" lIns="91440" tIns="45720" rIns="91440" bIns="45720">
                <a:noAutofit/>
              </a:bodyPr>
              <a:lstStyle/>
              <a:p>
                <a:pPr algn="ctr"/>
                <a:r>
                  <a:rPr lang="zh-CN" altLang="en-US" sz="2200" b="1" dirty="0"/>
                  <a:t>当前目录 － 工作目录</a:t>
                </a:r>
              </a:p>
            </p:txBody>
          </p:sp>
        </p:grpSp>
        <p:sp>
          <p:nvSpPr>
            <p:cNvPr id="45" name="íşľiḍé"/>
            <p:cNvSpPr txBox="1"/>
            <p:nvPr/>
          </p:nvSpPr>
          <p:spPr>
            <a:xfrm>
              <a:off x="9128024" y="4408441"/>
              <a:ext cx="2153459" cy="1051052"/>
            </a:xfrm>
            <a:prstGeom prst="rect">
              <a:avLst/>
            </a:prstGeom>
            <a:noFill/>
          </p:spPr>
          <p:txBody>
            <a:bodyPr wrap="square" lIns="91440" tIns="45720" rIns="91440" bIns="45720">
              <a:noAutofit/>
            </a:bodyPr>
            <a:lstStyle/>
            <a:p>
              <a:pPr algn="ctr"/>
              <a:r>
                <a:rPr lang="zh-CN" altLang="en-US" sz="2200" b="1" dirty="0"/>
                <a:t>更加有效地进行文件管理和保护</a:t>
              </a:r>
            </a:p>
          </p:txBody>
        </p:sp>
        <p:sp>
          <p:nvSpPr>
            <p:cNvPr id="43" name="í$ḻiḍê"/>
            <p:cNvSpPr txBox="1"/>
            <p:nvPr/>
          </p:nvSpPr>
          <p:spPr>
            <a:xfrm>
              <a:off x="7073647" y="2117956"/>
              <a:ext cx="2153460" cy="393389"/>
            </a:xfrm>
            <a:prstGeom prst="rect">
              <a:avLst/>
            </a:prstGeom>
            <a:noFill/>
          </p:spPr>
          <p:txBody>
            <a:bodyPr wrap="square" lIns="91440" tIns="45720" rIns="91440" bIns="45720">
              <a:noAutofit/>
            </a:bodyPr>
            <a:lstStyle/>
            <a:p>
              <a:pPr algn="ctr"/>
              <a:r>
                <a:rPr lang="zh-CN" altLang="en-US" sz="2200" b="1" dirty="0"/>
                <a:t>明显提高对目录的检索速度</a:t>
              </a:r>
            </a:p>
          </p:txBody>
        </p:sp>
        <p:grpSp>
          <p:nvGrpSpPr>
            <p:cNvPr id="39" name="íṡľiḑê"/>
            <p:cNvGrpSpPr/>
            <p:nvPr/>
          </p:nvGrpSpPr>
          <p:grpSpPr>
            <a:xfrm>
              <a:off x="1473693" y="1367070"/>
              <a:ext cx="5294300" cy="1501591"/>
              <a:chOff x="-580684" y="4634609"/>
              <a:chExt cx="5294300" cy="1501591"/>
            </a:xfrm>
          </p:grpSpPr>
          <p:sp>
            <p:nvSpPr>
              <p:cNvPr id="40" name="îşľïḑe"/>
              <p:cNvSpPr txBox="1"/>
              <p:nvPr/>
            </p:nvSpPr>
            <p:spPr>
              <a:xfrm>
                <a:off x="-580684" y="5085148"/>
                <a:ext cx="4847208" cy="1051052"/>
              </a:xfrm>
              <a:prstGeom prst="rect">
                <a:avLst/>
              </a:prstGeom>
              <a:noFill/>
            </p:spPr>
            <p:txBody>
              <a:bodyPr wrap="square" lIns="91440" tIns="45720" rIns="91440" bIns="45720">
                <a:noAutofit/>
              </a:bodyPr>
              <a:lstStyle/>
              <a:p>
                <a:pPr marL="171450" indent="-171450" algn="just">
                  <a:lnSpc>
                    <a:spcPct val="120000"/>
                  </a:lnSpc>
                  <a:buClr>
                    <a:srgbClr val="FFC000"/>
                  </a:buClr>
                  <a:buFont typeface="Wingdings" panose="05000000000000000000" pitchFamily="2" charset="2"/>
                  <a:buChar char="Ø"/>
                </a:pPr>
                <a:r>
                  <a:rPr lang="zh-CN" altLang="en-US" sz="2000" dirty="0"/>
                  <a:t>绝对路径名：从根目录开始的路径名</a:t>
                </a:r>
              </a:p>
              <a:p>
                <a:pPr marL="171450" indent="-171450" algn="just">
                  <a:lnSpc>
                    <a:spcPct val="120000"/>
                  </a:lnSpc>
                  <a:buClr>
                    <a:srgbClr val="FFC000"/>
                  </a:buClr>
                  <a:buFont typeface="Wingdings" panose="05000000000000000000" pitchFamily="2" charset="2"/>
                  <a:buChar char="Ø"/>
                </a:pPr>
                <a:r>
                  <a:rPr lang="zh-CN" altLang="en-US" sz="2000" dirty="0"/>
                  <a:t>相对路径名：从当前目录开始的路径名</a:t>
                </a:r>
              </a:p>
            </p:txBody>
          </p:sp>
          <p:sp>
            <p:nvSpPr>
              <p:cNvPr id="41" name="îṥľíḑé"/>
              <p:cNvSpPr txBox="1"/>
              <p:nvPr/>
            </p:nvSpPr>
            <p:spPr>
              <a:xfrm>
                <a:off x="-580684" y="4634609"/>
                <a:ext cx="5294300" cy="393389"/>
              </a:xfrm>
              <a:prstGeom prst="rect">
                <a:avLst/>
              </a:prstGeom>
              <a:noFill/>
            </p:spPr>
            <p:txBody>
              <a:bodyPr wrap="square" lIns="91440" tIns="45720" rIns="91440" bIns="45720">
                <a:noAutofit/>
              </a:bodyPr>
              <a:lstStyle/>
              <a:p>
                <a:pPr algn="ctr"/>
                <a:r>
                  <a:rPr lang="zh-CN" altLang="en-US" sz="2200" b="1" dirty="0"/>
                  <a:t>路径名 </a:t>
                </a:r>
                <a:r>
                  <a:rPr lang="en-US" altLang="zh-CN" sz="2200" b="1" dirty="0"/>
                  <a:t>– </a:t>
                </a:r>
                <a:r>
                  <a:rPr lang="zh-CN" altLang="en-US" sz="2200" b="1" dirty="0"/>
                  <a:t>从根目录到任何数据文件的通路</a:t>
                </a: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目录操作</a:t>
            </a:r>
          </a:p>
        </p:txBody>
      </p:sp>
      <p:sp>
        <p:nvSpPr>
          <p:cNvPr id="24" name="Rectangle 3"/>
          <p:cNvSpPr txBox="1">
            <a:spLocks noChangeArrowheads="1"/>
          </p:cNvSpPr>
          <p:nvPr/>
        </p:nvSpPr>
        <p:spPr bwMode="auto">
          <a:xfrm>
            <a:off x="957071" y="1041214"/>
            <a:ext cx="8229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FF0000"/>
                </a:solidFill>
                <a:effectLst/>
                <a:uLnTx/>
                <a:uFillTx/>
                <a:latin typeface="+mn-ea"/>
                <a:cs typeface="+mn-cs"/>
              </a:rPr>
              <a:t>目录操作</a:t>
            </a:r>
          </a:p>
        </p:txBody>
      </p:sp>
      <p:grpSp>
        <p:nvGrpSpPr>
          <p:cNvPr id="25" name="22440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4" y="1763071"/>
            <a:ext cx="10848975" cy="3733544"/>
            <a:chOff x="665163" y="1557009"/>
            <a:chExt cx="10848975" cy="3733544"/>
          </a:xfrm>
        </p:grpSpPr>
        <p:sp>
          <p:nvSpPr>
            <p:cNvPr id="26" name="íśḷíḋé"/>
            <p:cNvSpPr/>
            <p:nvPr/>
          </p:nvSpPr>
          <p:spPr bwMode="auto">
            <a:xfrm>
              <a:off x="4801181" y="2133141"/>
              <a:ext cx="2589100" cy="2588226"/>
            </a:xfrm>
            <a:prstGeom prst="ellipse">
              <a:avLst/>
            </a:prstGeom>
            <a:blipFill>
              <a:blip r:embed="rId3"/>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
          <p:nvSpPr>
            <p:cNvPr id="27" name="ïSlïďè"/>
            <p:cNvSpPr/>
            <p:nvPr/>
          </p:nvSpPr>
          <p:spPr bwMode="auto">
            <a:xfrm>
              <a:off x="4955845" y="2290426"/>
              <a:ext cx="343408" cy="342533"/>
            </a:xfrm>
            <a:custGeom>
              <a:avLst/>
              <a:gdLst>
                <a:gd name="T0" fmla="*/ 777 w 863"/>
                <a:gd name="T1" fmla="*/ 460 h 861"/>
                <a:gd name="T2" fmla="*/ 505 w 863"/>
                <a:gd name="T3" fmla="*/ 427 h 861"/>
                <a:gd name="T4" fmla="*/ 75 w 863"/>
                <a:gd name="T5" fmla="*/ 0 h 861"/>
                <a:gd name="T6" fmla="*/ 0 w 863"/>
                <a:gd name="T7" fmla="*/ 75 h 861"/>
                <a:gd name="T8" fmla="*/ 430 w 863"/>
                <a:gd name="T9" fmla="*/ 503 h 861"/>
                <a:gd name="T10" fmla="*/ 463 w 863"/>
                <a:gd name="T11" fmla="*/ 774 h 861"/>
                <a:gd name="T12" fmla="*/ 777 w 863"/>
                <a:gd name="T13" fmla="*/ 774 h 861"/>
                <a:gd name="T14" fmla="*/ 777 w 863"/>
                <a:gd name="T15" fmla="*/ 460 h 8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861">
                  <a:moveTo>
                    <a:pt x="777" y="460"/>
                  </a:moveTo>
                  <a:cubicBezTo>
                    <a:pt x="703" y="386"/>
                    <a:pt x="590" y="376"/>
                    <a:pt x="505" y="427"/>
                  </a:cubicBezTo>
                  <a:cubicBezTo>
                    <a:pt x="75" y="0"/>
                    <a:pt x="75" y="0"/>
                    <a:pt x="75" y="0"/>
                  </a:cubicBezTo>
                  <a:cubicBezTo>
                    <a:pt x="0" y="75"/>
                    <a:pt x="0" y="75"/>
                    <a:pt x="0" y="75"/>
                  </a:cubicBezTo>
                  <a:cubicBezTo>
                    <a:pt x="430" y="503"/>
                    <a:pt x="430" y="503"/>
                    <a:pt x="430" y="503"/>
                  </a:cubicBezTo>
                  <a:cubicBezTo>
                    <a:pt x="378" y="588"/>
                    <a:pt x="389" y="700"/>
                    <a:pt x="463" y="774"/>
                  </a:cubicBezTo>
                  <a:cubicBezTo>
                    <a:pt x="549" y="861"/>
                    <a:pt x="690" y="861"/>
                    <a:pt x="777" y="774"/>
                  </a:cubicBezTo>
                  <a:cubicBezTo>
                    <a:pt x="863" y="687"/>
                    <a:pt x="863" y="547"/>
                    <a:pt x="777" y="460"/>
                  </a:cubicBezTo>
                  <a:close/>
                </a:path>
              </a:pathLst>
            </a:custGeom>
            <a:solidFill>
              <a:schemeClr val="accent1"/>
            </a:solidFill>
            <a:ln>
              <a:noFill/>
            </a:ln>
          </p:spPr>
          <p:txBody>
            <a:bodyPr vert="horz" wrap="square" lIns="91440" tIns="45720" rIns="91440" bIns="45720" numCol="1" anchor="t" anchorCtr="0" compatLnSpc="1">
              <a:normAutofit lnSpcReduction="10000"/>
            </a:bodyPr>
            <a:lstStyle/>
            <a:p>
              <a:endParaRPr lang="en-US"/>
            </a:p>
          </p:txBody>
        </p:sp>
        <p:sp>
          <p:nvSpPr>
            <p:cNvPr id="28" name="îśľïḓê"/>
            <p:cNvSpPr/>
            <p:nvPr/>
          </p:nvSpPr>
          <p:spPr bwMode="auto">
            <a:xfrm>
              <a:off x="4523309" y="3361717"/>
              <a:ext cx="394089" cy="176509"/>
            </a:xfrm>
            <a:custGeom>
              <a:avLst/>
              <a:gdLst>
                <a:gd name="T0" fmla="*/ 770 w 992"/>
                <a:gd name="T1" fmla="*/ 0 h 444"/>
                <a:gd name="T2" fmla="*/ 555 w 992"/>
                <a:gd name="T3" fmla="*/ 169 h 444"/>
                <a:gd name="T4" fmla="*/ 0 w 992"/>
                <a:gd name="T5" fmla="*/ 169 h 444"/>
                <a:gd name="T6" fmla="*/ 0 w 992"/>
                <a:gd name="T7" fmla="*/ 275 h 444"/>
                <a:gd name="T8" fmla="*/ 555 w 992"/>
                <a:gd name="T9" fmla="*/ 275 h 444"/>
                <a:gd name="T10" fmla="*/ 770 w 992"/>
                <a:gd name="T11" fmla="*/ 444 h 444"/>
                <a:gd name="T12" fmla="*/ 992 w 992"/>
                <a:gd name="T13" fmla="*/ 222 h 444"/>
                <a:gd name="T14" fmla="*/ 770 w 992"/>
                <a:gd name="T15" fmla="*/ 0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444">
                  <a:moveTo>
                    <a:pt x="770" y="0"/>
                  </a:moveTo>
                  <a:cubicBezTo>
                    <a:pt x="666" y="0"/>
                    <a:pt x="578" y="72"/>
                    <a:pt x="555" y="169"/>
                  </a:cubicBezTo>
                  <a:cubicBezTo>
                    <a:pt x="0" y="169"/>
                    <a:pt x="0" y="169"/>
                    <a:pt x="0" y="169"/>
                  </a:cubicBezTo>
                  <a:cubicBezTo>
                    <a:pt x="0" y="275"/>
                    <a:pt x="0" y="275"/>
                    <a:pt x="0" y="275"/>
                  </a:cubicBezTo>
                  <a:cubicBezTo>
                    <a:pt x="555" y="275"/>
                    <a:pt x="555" y="275"/>
                    <a:pt x="555" y="275"/>
                  </a:cubicBezTo>
                  <a:cubicBezTo>
                    <a:pt x="578" y="372"/>
                    <a:pt x="666" y="444"/>
                    <a:pt x="770" y="444"/>
                  </a:cubicBezTo>
                  <a:cubicBezTo>
                    <a:pt x="892" y="444"/>
                    <a:pt x="992" y="344"/>
                    <a:pt x="992" y="222"/>
                  </a:cubicBezTo>
                  <a:cubicBezTo>
                    <a:pt x="992" y="99"/>
                    <a:pt x="892" y="0"/>
                    <a:pt x="770" y="0"/>
                  </a:cubicBezTo>
                  <a:close/>
                </a:path>
              </a:pathLst>
            </a:custGeom>
            <a:solidFill>
              <a:schemeClr val="accent6"/>
            </a:solidFill>
            <a:ln>
              <a:noFill/>
            </a:ln>
          </p:spPr>
          <p:txBody>
            <a:bodyPr vert="horz" wrap="square" lIns="91440" tIns="45720" rIns="91440" bIns="45720" numCol="1" anchor="t" anchorCtr="0" compatLnSpc="1">
              <a:normAutofit fontScale="32500" lnSpcReduction="20000"/>
            </a:bodyPr>
            <a:lstStyle/>
            <a:p>
              <a:endParaRPr lang="en-US"/>
            </a:p>
          </p:txBody>
        </p:sp>
        <p:sp>
          <p:nvSpPr>
            <p:cNvPr id="29" name="ïSlíďé"/>
            <p:cNvSpPr/>
            <p:nvPr/>
          </p:nvSpPr>
          <p:spPr bwMode="auto">
            <a:xfrm>
              <a:off x="4225048" y="1557009"/>
              <a:ext cx="846430" cy="846430"/>
            </a:xfrm>
            <a:prstGeom prst="ellipse">
              <a:avLst/>
            </a:prstGeom>
            <a:solidFill>
              <a:schemeClr val="accent1"/>
            </a:solidFill>
            <a:ln>
              <a:noFill/>
            </a:ln>
          </p:spPr>
          <p:txBody>
            <a:bodyPr vert="horz" wrap="square" lIns="91440" tIns="45720" rIns="91440" bIns="45720" numCol="1" anchor="t" anchorCtr="0" compatLnSpc="1">
              <a:normAutofit/>
            </a:bodyPr>
            <a:lstStyle/>
            <a:p>
              <a:endParaRPr lang="en-US"/>
            </a:p>
          </p:txBody>
        </p:sp>
        <p:sp>
          <p:nvSpPr>
            <p:cNvPr id="30" name="îSḷîḑê"/>
            <p:cNvSpPr/>
            <p:nvPr/>
          </p:nvSpPr>
          <p:spPr bwMode="auto">
            <a:xfrm>
              <a:off x="3622073" y="2998796"/>
              <a:ext cx="847397" cy="846430"/>
            </a:xfrm>
            <a:prstGeom prst="ellipse">
              <a:avLst/>
            </a:prstGeom>
            <a:solidFill>
              <a:schemeClr val="accent6"/>
            </a:solidFill>
            <a:ln>
              <a:noFill/>
            </a:ln>
          </p:spPr>
          <p:txBody>
            <a:bodyPr vert="horz" wrap="square" lIns="91440" tIns="45720" rIns="91440" bIns="45720" numCol="1" anchor="t" anchorCtr="0" compatLnSpc="1">
              <a:normAutofit/>
            </a:bodyPr>
            <a:lstStyle/>
            <a:p>
              <a:endParaRPr lang="en-US"/>
            </a:p>
          </p:txBody>
        </p:sp>
        <p:sp>
          <p:nvSpPr>
            <p:cNvPr id="31" name="îṣlîḑê"/>
            <p:cNvSpPr/>
            <p:nvPr/>
          </p:nvSpPr>
          <p:spPr bwMode="auto">
            <a:xfrm>
              <a:off x="4945359" y="4227664"/>
              <a:ext cx="352146" cy="352146"/>
            </a:xfrm>
            <a:custGeom>
              <a:avLst/>
              <a:gdLst>
                <a:gd name="T0" fmla="*/ 797 w 884"/>
                <a:gd name="T1" fmla="*/ 87 h 886"/>
                <a:gd name="T2" fmla="*/ 483 w 884"/>
                <a:gd name="T3" fmla="*/ 87 h 886"/>
                <a:gd name="T4" fmla="*/ 450 w 884"/>
                <a:gd name="T5" fmla="*/ 358 h 886"/>
                <a:gd name="T6" fmla="*/ 0 w 884"/>
                <a:gd name="T7" fmla="*/ 811 h 886"/>
                <a:gd name="T8" fmla="*/ 75 w 884"/>
                <a:gd name="T9" fmla="*/ 886 h 886"/>
                <a:gd name="T10" fmla="*/ 525 w 884"/>
                <a:gd name="T11" fmla="*/ 434 h 886"/>
                <a:gd name="T12" fmla="*/ 797 w 884"/>
                <a:gd name="T13" fmla="*/ 401 h 886"/>
                <a:gd name="T14" fmla="*/ 797 w 884"/>
                <a:gd name="T15" fmla="*/ 87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886">
                  <a:moveTo>
                    <a:pt x="797" y="87"/>
                  </a:moveTo>
                  <a:cubicBezTo>
                    <a:pt x="710" y="0"/>
                    <a:pt x="570" y="0"/>
                    <a:pt x="483" y="87"/>
                  </a:cubicBezTo>
                  <a:cubicBezTo>
                    <a:pt x="409" y="161"/>
                    <a:pt x="399" y="273"/>
                    <a:pt x="450" y="358"/>
                  </a:cubicBezTo>
                  <a:cubicBezTo>
                    <a:pt x="0" y="811"/>
                    <a:pt x="0" y="811"/>
                    <a:pt x="0" y="811"/>
                  </a:cubicBezTo>
                  <a:cubicBezTo>
                    <a:pt x="75" y="886"/>
                    <a:pt x="75" y="886"/>
                    <a:pt x="75" y="886"/>
                  </a:cubicBezTo>
                  <a:cubicBezTo>
                    <a:pt x="525" y="434"/>
                    <a:pt x="525" y="434"/>
                    <a:pt x="525" y="434"/>
                  </a:cubicBezTo>
                  <a:cubicBezTo>
                    <a:pt x="611" y="485"/>
                    <a:pt x="723" y="475"/>
                    <a:pt x="797" y="401"/>
                  </a:cubicBezTo>
                  <a:cubicBezTo>
                    <a:pt x="884" y="314"/>
                    <a:pt x="884" y="174"/>
                    <a:pt x="797" y="87"/>
                  </a:cubicBezTo>
                  <a:close/>
                </a:path>
              </a:pathLst>
            </a:custGeom>
            <a:solidFill>
              <a:schemeClr val="accent5"/>
            </a:solidFill>
            <a:ln>
              <a:noFill/>
            </a:ln>
          </p:spPr>
          <p:txBody>
            <a:bodyPr vert="horz" wrap="square" lIns="91440" tIns="45720" rIns="91440" bIns="45720" numCol="1" anchor="t" anchorCtr="0" compatLnSpc="1">
              <a:normAutofit lnSpcReduction="10000"/>
            </a:bodyPr>
            <a:lstStyle/>
            <a:p>
              <a:endParaRPr lang="en-US"/>
            </a:p>
          </p:txBody>
        </p:sp>
        <p:sp>
          <p:nvSpPr>
            <p:cNvPr id="32" name="ï$ľîḓé"/>
            <p:cNvSpPr/>
            <p:nvPr/>
          </p:nvSpPr>
          <p:spPr bwMode="auto">
            <a:xfrm flipH="1">
              <a:off x="6892749" y="2290426"/>
              <a:ext cx="343408" cy="342533"/>
            </a:xfrm>
            <a:custGeom>
              <a:avLst/>
              <a:gdLst>
                <a:gd name="T0" fmla="*/ 777 w 863"/>
                <a:gd name="T1" fmla="*/ 460 h 861"/>
                <a:gd name="T2" fmla="*/ 505 w 863"/>
                <a:gd name="T3" fmla="*/ 427 h 861"/>
                <a:gd name="T4" fmla="*/ 75 w 863"/>
                <a:gd name="T5" fmla="*/ 0 h 861"/>
                <a:gd name="T6" fmla="*/ 0 w 863"/>
                <a:gd name="T7" fmla="*/ 75 h 861"/>
                <a:gd name="T8" fmla="*/ 430 w 863"/>
                <a:gd name="T9" fmla="*/ 503 h 861"/>
                <a:gd name="T10" fmla="*/ 463 w 863"/>
                <a:gd name="T11" fmla="*/ 774 h 861"/>
                <a:gd name="T12" fmla="*/ 777 w 863"/>
                <a:gd name="T13" fmla="*/ 774 h 861"/>
                <a:gd name="T14" fmla="*/ 777 w 863"/>
                <a:gd name="T15" fmla="*/ 460 h 8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861">
                  <a:moveTo>
                    <a:pt x="777" y="460"/>
                  </a:moveTo>
                  <a:cubicBezTo>
                    <a:pt x="703" y="386"/>
                    <a:pt x="590" y="376"/>
                    <a:pt x="505" y="427"/>
                  </a:cubicBezTo>
                  <a:cubicBezTo>
                    <a:pt x="75" y="0"/>
                    <a:pt x="75" y="0"/>
                    <a:pt x="75" y="0"/>
                  </a:cubicBezTo>
                  <a:cubicBezTo>
                    <a:pt x="0" y="75"/>
                    <a:pt x="0" y="75"/>
                    <a:pt x="0" y="75"/>
                  </a:cubicBezTo>
                  <a:cubicBezTo>
                    <a:pt x="430" y="503"/>
                    <a:pt x="430" y="503"/>
                    <a:pt x="430" y="503"/>
                  </a:cubicBezTo>
                  <a:cubicBezTo>
                    <a:pt x="378" y="588"/>
                    <a:pt x="389" y="700"/>
                    <a:pt x="463" y="774"/>
                  </a:cubicBezTo>
                  <a:cubicBezTo>
                    <a:pt x="549" y="861"/>
                    <a:pt x="690" y="861"/>
                    <a:pt x="777" y="774"/>
                  </a:cubicBezTo>
                  <a:cubicBezTo>
                    <a:pt x="863" y="687"/>
                    <a:pt x="863" y="547"/>
                    <a:pt x="777" y="460"/>
                  </a:cubicBezTo>
                  <a:close/>
                </a:path>
              </a:pathLst>
            </a:custGeom>
            <a:solidFill>
              <a:schemeClr val="accent2"/>
            </a:solidFill>
            <a:ln>
              <a:noFill/>
            </a:ln>
          </p:spPr>
          <p:txBody>
            <a:bodyPr vert="horz" wrap="square" lIns="91440" tIns="45720" rIns="91440" bIns="45720" numCol="1" anchor="t" anchorCtr="0" compatLnSpc="1">
              <a:normAutofit lnSpcReduction="10000"/>
            </a:bodyPr>
            <a:lstStyle/>
            <a:p>
              <a:endParaRPr lang="en-US"/>
            </a:p>
          </p:txBody>
        </p:sp>
        <p:sp>
          <p:nvSpPr>
            <p:cNvPr id="33" name="isḷiḋé"/>
            <p:cNvSpPr/>
            <p:nvPr/>
          </p:nvSpPr>
          <p:spPr bwMode="auto">
            <a:xfrm flipH="1">
              <a:off x="7274604" y="3361717"/>
              <a:ext cx="394089" cy="176509"/>
            </a:xfrm>
            <a:custGeom>
              <a:avLst/>
              <a:gdLst>
                <a:gd name="T0" fmla="*/ 770 w 992"/>
                <a:gd name="T1" fmla="*/ 0 h 444"/>
                <a:gd name="T2" fmla="*/ 555 w 992"/>
                <a:gd name="T3" fmla="*/ 169 h 444"/>
                <a:gd name="T4" fmla="*/ 0 w 992"/>
                <a:gd name="T5" fmla="*/ 169 h 444"/>
                <a:gd name="T6" fmla="*/ 0 w 992"/>
                <a:gd name="T7" fmla="*/ 275 h 444"/>
                <a:gd name="T8" fmla="*/ 555 w 992"/>
                <a:gd name="T9" fmla="*/ 275 h 444"/>
                <a:gd name="T10" fmla="*/ 770 w 992"/>
                <a:gd name="T11" fmla="*/ 444 h 444"/>
                <a:gd name="T12" fmla="*/ 992 w 992"/>
                <a:gd name="T13" fmla="*/ 222 h 444"/>
                <a:gd name="T14" fmla="*/ 770 w 992"/>
                <a:gd name="T15" fmla="*/ 0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444">
                  <a:moveTo>
                    <a:pt x="770" y="0"/>
                  </a:moveTo>
                  <a:cubicBezTo>
                    <a:pt x="666" y="0"/>
                    <a:pt x="578" y="72"/>
                    <a:pt x="555" y="169"/>
                  </a:cubicBezTo>
                  <a:cubicBezTo>
                    <a:pt x="0" y="169"/>
                    <a:pt x="0" y="169"/>
                    <a:pt x="0" y="169"/>
                  </a:cubicBezTo>
                  <a:cubicBezTo>
                    <a:pt x="0" y="275"/>
                    <a:pt x="0" y="275"/>
                    <a:pt x="0" y="275"/>
                  </a:cubicBezTo>
                  <a:cubicBezTo>
                    <a:pt x="555" y="275"/>
                    <a:pt x="555" y="275"/>
                    <a:pt x="555" y="275"/>
                  </a:cubicBezTo>
                  <a:cubicBezTo>
                    <a:pt x="578" y="372"/>
                    <a:pt x="666" y="444"/>
                    <a:pt x="770" y="444"/>
                  </a:cubicBezTo>
                  <a:cubicBezTo>
                    <a:pt x="892" y="444"/>
                    <a:pt x="992" y="344"/>
                    <a:pt x="992" y="222"/>
                  </a:cubicBezTo>
                  <a:cubicBezTo>
                    <a:pt x="992" y="99"/>
                    <a:pt x="892" y="0"/>
                    <a:pt x="770" y="0"/>
                  </a:cubicBezTo>
                  <a:close/>
                </a:path>
              </a:pathLst>
            </a:custGeom>
            <a:solidFill>
              <a:schemeClr val="accent3"/>
            </a:solidFill>
            <a:ln>
              <a:noFill/>
            </a:ln>
          </p:spPr>
          <p:txBody>
            <a:bodyPr vert="horz" wrap="square" lIns="91440" tIns="45720" rIns="91440" bIns="45720" numCol="1" anchor="t" anchorCtr="0" compatLnSpc="1">
              <a:normAutofit fontScale="32500" lnSpcReduction="20000"/>
            </a:bodyPr>
            <a:lstStyle/>
            <a:p>
              <a:endParaRPr lang="en-US"/>
            </a:p>
          </p:txBody>
        </p:sp>
        <p:sp>
          <p:nvSpPr>
            <p:cNvPr id="34" name="îśḻiďé"/>
            <p:cNvSpPr/>
            <p:nvPr/>
          </p:nvSpPr>
          <p:spPr bwMode="auto">
            <a:xfrm>
              <a:off x="7109163" y="1557009"/>
              <a:ext cx="846430" cy="846430"/>
            </a:xfrm>
            <a:prstGeom prst="ellipse">
              <a:avLst/>
            </a:prstGeom>
            <a:solidFill>
              <a:schemeClr val="accent2"/>
            </a:solidFill>
            <a:ln>
              <a:noFill/>
            </a:ln>
          </p:spPr>
          <p:txBody>
            <a:bodyPr vert="horz" wrap="square" lIns="91440" tIns="45720" rIns="91440" bIns="45720" numCol="1" anchor="t" anchorCtr="0" compatLnSpc="1">
              <a:normAutofit/>
            </a:bodyPr>
            <a:lstStyle/>
            <a:p>
              <a:endParaRPr lang="en-US"/>
            </a:p>
          </p:txBody>
        </p:sp>
        <p:sp>
          <p:nvSpPr>
            <p:cNvPr id="35" name="išľiďe"/>
            <p:cNvSpPr/>
            <p:nvPr/>
          </p:nvSpPr>
          <p:spPr bwMode="auto">
            <a:xfrm>
              <a:off x="7712046" y="2998796"/>
              <a:ext cx="847397" cy="846430"/>
            </a:xfrm>
            <a:prstGeom prst="ellipse">
              <a:avLst/>
            </a:prstGeom>
            <a:solidFill>
              <a:schemeClr val="accent3"/>
            </a:solidFill>
            <a:ln>
              <a:noFill/>
            </a:ln>
          </p:spPr>
          <p:txBody>
            <a:bodyPr vert="horz" wrap="square" lIns="91440" tIns="45720" rIns="91440" bIns="45720" numCol="1" anchor="t" anchorCtr="0" compatLnSpc="1">
              <a:normAutofit/>
            </a:bodyPr>
            <a:lstStyle/>
            <a:p>
              <a:endParaRPr lang="en-US"/>
            </a:p>
          </p:txBody>
        </p:sp>
        <p:sp>
          <p:nvSpPr>
            <p:cNvPr id="36" name="ïṡľíḍè"/>
            <p:cNvSpPr/>
            <p:nvPr/>
          </p:nvSpPr>
          <p:spPr bwMode="auto">
            <a:xfrm flipH="1">
              <a:off x="6894497" y="4227664"/>
              <a:ext cx="352146" cy="352146"/>
            </a:xfrm>
            <a:custGeom>
              <a:avLst/>
              <a:gdLst>
                <a:gd name="T0" fmla="*/ 797 w 884"/>
                <a:gd name="T1" fmla="*/ 87 h 886"/>
                <a:gd name="T2" fmla="*/ 483 w 884"/>
                <a:gd name="T3" fmla="*/ 87 h 886"/>
                <a:gd name="T4" fmla="*/ 450 w 884"/>
                <a:gd name="T5" fmla="*/ 358 h 886"/>
                <a:gd name="T6" fmla="*/ 0 w 884"/>
                <a:gd name="T7" fmla="*/ 811 h 886"/>
                <a:gd name="T8" fmla="*/ 75 w 884"/>
                <a:gd name="T9" fmla="*/ 886 h 886"/>
                <a:gd name="T10" fmla="*/ 525 w 884"/>
                <a:gd name="T11" fmla="*/ 434 h 886"/>
                <a:gd name="T12" fmla="*/ 797 w 884"/>
                <a:gd name="T13" fmla="*/ 401 h 886"/>
                <a:gd name="T14" fmla="*/ 797 w 884"/>
                <a:gd name="T15" fmla="*/ 87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886">
                  <a:moveTo>
                    <a:pt x="797" y="87"/>
                  </a:moveTo>
                  <a:cubicBezTo>
                    <a:pt x="710" y="0"/>
                    <a:pt x="570" y="0"/>
                    <a:pt x="483" y="87"/>
                  </a:cubicBezTo>
                  <a:cubicBezTo>
                    <a:pt x="409" y="161"/>
                    <a:pt x="399" y="273"/>
                    <a:pt x="450" y="358"/>
                  </a:cubicBezTo>
                  <a:cubicBezTo>
                    <a:pt x="0" y="811"/>
                    <a:pt x="0" y="811"/>
                    <a:pt x="0" y="811"/>
                  </a:cubicBezTo>
                  <a:cubicBezTo>
                    <a:pt x="75" y="886"/>
                    <a:pt x="75" y="886"/>
                    <a:pt x="75" y="886"/>
                  </a:cubicBezTo>
                  <a:cubicBezTo>
                    <a:pt x="525" y="434"/>
                    <a:pt x="525" y="434"/>
                    <a:pt x="525" y="434"/>
                  </a:cubicBezTo>
                  <a:cubicBezTo>
                    <a:pt x="611" y="485"/>
                    <a:pt x="723" y="475"/>
                    <a:pt x="797" y="401"/>
                  </a:cubicBezTo>
                  <a:cubicBezTo>
                    <a:pt x="884" y="314"/>
                    <a:pt x="884" y="174"/>
                    <a:pt x="797" y="87"/>
                  </a:cubicBezTo>
                  <a:close/>
                </a:path>
              </a:pathLst>
            </a:custGeom>
            <a:solidFill>
              <a:schemeClr val="accent4"/>
            </a:solidFill>
            <a:ln>
              <a:noFill/>
            </a:ln>
          </p:spPr>
          <p:txBody>
            <a:bodyPr vert="horz" wrap="square" lIns="91440" tIns="45720" rIns="91440" bIns="45720" numCol="1" anchor="t" anchorCtr="0" compatLnSpc="1">
              <a:normAutofit lnSpcReduction="10000"/>
            </a:bodyPr>
            <a:lstStyle/>
            <a:p>
              <a:endParaRPr lang="en-US"/>
            </a:p>
          </p:txBody>
        </p:sp>
        <p:sp>
          <p:nvSpPr>
            <p:cNvPr id="37" name="isḷídé"/>
            <p:cNvSpPr/>
            <p:nvPr/>
          </p:nvSpPr>
          <p:spPr bwMode="auto">
            <a:xfrm>
              <a:off x="4220680" y="4443157"/>
              <a:ext cx="846430" cy="847396"/>
            </a:xfrm>
            <a:prstGeom prst="ellipse">
              <a:avLst/>
            </a:prstGeom>
            <a:solidFill>
              <a:schemeClr val="accent5"/>
            </a:solidFill>
            <a:ln>
              <a:noFill/>
            </a:ln>
          </p:spPr>
          <p:txBody>
            <a:bodyPr vert="horz" wrap="square" lIns="91440" tIns="45720" rIns="91440" bIns="45720" numCol="1" anchor="t" anchorCtr="0" compatLnSpc="1">
              <a:normAutofit/>
            </a:bodyPr>
            <a:lstStyle/>
            <a:p>
              <a:endParaRPr lang="en-US"/>
            </a:p>
          </p:txBody>
        </p:sp>
        <p:sp>
          <p:nvSpPr>
            <p:cNvPr id="38" name="íśľîḋé"/>
            <p:cNvSpPr/>
            <p:nvPr/>
          </p:nvSpPr>
          <p:spPr bwMode="auto">
            <a:xfrm>
              <a:off x="7115280" y="4443157"/>
              <a:ext cx="846430" cy="847396"/>
            </a:xfrm>
            <a:prstGeom prst="ellipse">
              <a:avLst/>
            </a:prstGeom>
            <a:solidFill>
              <a:schemeClr val="accent4"/>
            </a:solidFill>
            <a:ln>
              <a:noFill/>
            </a:ln>
          </p:spPr>
          <p:txBody>
            <a:bodyPr vert="horz" wrap="square" lIns="91440" tIns="45720" rIns="91440" bIns="45720" numCol="1" anchor="t" anchorCtr="0" compatLnSpc="1">
              <a:normAutofit/>
            </a:bodyPr>
            <a:lstStyle/>
            <a:p>
              <a:endParaRPr lang="en-US"/>
            </a:p>
          </p:txBody>
        </p:sp>
        <p:sp>
          <p:nvSpPr>
            <p:cNvPr id="39" name="ïṡḷidè"/>
            <p:cNvSpPr/>
            <p:nvPr/>
          </p:nvSpPr>
          <p:spPr bwMode="auto">
            <a:xfrm>
              <a:off x="7963389" y="3249916"/>
              <a:ext cx="344710" cy="344189"/>
            </a:xfrm>
            <a:custGeom>
              <a:avLst/>
              <a:gdLst>
                <a:gd name="connsiteX0" fmla="*/ 106370 w 607639"/>
                <a:gd name="connsiteY0" fmla="*/ 436610 h 606722"/>
                <a:gd name="connsiteX1" fmla="*/ 61329 w 607639"/>
                <a:gd name="connsiteY1" fmla="*/ 480515 h 606722"/>
                <a:gd name="connsiteX2" fmla="*/ 126397 w 607639"/>
                <a:gd name="connsiteY2" fmla="*/ 545485 h 606722"/>
                <a:gd name="connsiteX3" fmla="*/ 170369 w 607639"/>
                <a:gd name="connsiteY3" fmla="*/ 500513 h 606722"/>
                <a:gd name="connsiteX4" fmla="*/ 455714 w 607639"/>
                <a:gd name="connsiteY4" fmla="*/ 404481 h 606722"/>
                <a:gd name="connsiteX5" fmla="*/ 531614 w 607639"/>
                <a:gd name="connsiteY5" fmla="*/ 404481 h 606722"/>
                <a:gd name="connsiteX6" fmla="*/ 531703 w 607639"/>
                <a:gd name="connsiteY6" fmla="*/ 404481 h 606722"/>
                <a:gd name="connsiteX7" fmla="*/ 531792 w 607639"/>
                <a:gd name="connsiteY7" fmla="*/ 404481 h 606722"/>
                <a:gd name="connsiteX8" fmla="*/ 548075 w 607639"/>
                <a:gd name="connsiteY8" fmla="*/ 410525 h 606722"/>
                <a:gd name="connsiteX9" fmla="*/ 551456 w 607639"/>
                <a:gd name="connsiteY9" fmla="*/ 413991 h 606722"/>
                <a:gd name="connsiteX10" fmla="*/ 556973 w 607639"/>
                <a:gd name="connsiteY10" fmla="*/ 429012 h 606722"/>
                <a:gd name="connsiteX11" fmla="*/ 556973 w 607639"/>
                <a:gd name="connsiteY11" fmla="*/ 429811 h 606722"/>
                <a:gd name="connsiteX12" fmla="*/ 556973 w 607639"/>
                <a:gd name="connsiteY12" fmla="*/ 505625 h 606722"/>
                <a:gd name="connsiteX13" fmla="*/ 531614 w 607639"/>
                <a:gd name="connsiteY13" fmla="*/ 530867 h 606722"/>
                <a:gd name="connsiteX14" fmla="*/ 506343 w 607639"/>
                <a:gd name="connsiteY14" fmla="*/ 505625 h 606722"/>
                <a:gd name="connsiteX15" fmla="*/ 476001 w 607639"/>
                <a:gd name="connsiteY15" fmla="*/ 546065 h 606722"/>
                <a:gd name="connsiteX16" fmla="*/ 455714 w 607639"/>
                <a:gd name="connsiteY16" fmla="*/ 556197 h 606722"/>
                <a:gd name="connsiteX17" fmla="*/ 440498 w 607639"/>
                <a:gd name="connsiteY17" fmla="*/ 551131 h 606722"/>
                <a:gd name="connsiteX18" fmla="*/ 435515 w 607639"/>
                <a:gd name="connsiteY18" fmla="*/ 515757 h 606722"/>
                <a:gd name="connsiteX19" fmla="*/ 481073 w 607639"/>
                <a:gd name="connsiteY19" fmla="*/ 455053 h 606722"/>
                <a:gd name="connsiteX20" fmla="*/ 455714 w 607639"/>
                <a:gd name="connsiteY20" fmla="*/ 455053 h 606722"/>
                <a:gd name="connsiteX21" fmla="*/ 430443 w 607639"/>
                <a:gd name="connsiteY21" fmla="*/ 429811 h 606722"/>
                <a:gd name="connsiteX22" fmla="*/ 455714 w 607639"/>
                <a:gd name="connsiteY22" fmla="*/ 404481 h 606722"/>
                <a:gd name="connsiteX23" fmla="*/ 157786 w 607639"/>
                <a:gd name="connsiteY23" fmla="*/ 282117 h 606722"/>
                <a:gd name="connsiteX24" fmla="*/ 175710 w 607639"/>
                <a:gd name="connsiteY24" fmla="*/ 289516 h 606722"/>
                <a:gd name="connsiteX25" fmla="*/ 317685 w 607639"/>
                <a:gd name="connsiteY25" fmla="*/ 431277 h 606722"/>
                <a:gd name="connsiteX26" fmla="*/ 317685 w 607639"/>
                <a:gd name="connsiteY26" fmla="*/ 467006 h 606722"/>
                <a:gd name="connsiteX27" fmla="*/ 245229 w 607639"/>
                <a:gd name="connsiteY27" fmla="*/ 539441 h 606722"/>
                <a:gd name="connsiteX28" fmla="*/ 227248 w 607639"/>
                <a:gd name="connsiteY28" fmla="*/ 546818 h 606722"/>
                <a:gd name="connsiteX29" fmla="*/ 209357 w 607639"/>
                <a:gd name="connsiteY29" fmla="*/ 539441 h 606722"/>
                <a:gd name="connsiteX30" fmla="*/ 206241 w 607639"/>
                <a:gd name="connsiteY30" fmla="*/ 536242 h 606722"/>
                <a:gd name="connsiteX31" fmla="*/ 144734 w 607639"/>
                <a:gd name="connsiteY31" fmla="*/ 599079 h 606722"/>
                <a:gd name="connsiteX32" fmla="*/ 126753 w 607639"/>
                <a:gd name="connsiteY32" fmla="*/ 606722 h 606722"/>
                <a:gd name="connsiteX33" fmla="*/ 126575 w 607639"/>
                <a:gd name="connsiteY33" fmla="*/ 606722 h 606722"/>
                <a:gd name="connsiteX34" fmla="*/ 108684 w 607639"/>
                <a:gd name="connsiteY34" fmla="*/ 599256 h 606722"/>
                <a:gd name="connsiteX35" fmla="*/ 7388 w 607639"/>
                <a:gd name="connsiteY35" fmla="*/ 498113 h 606722"/>
                <a:gd name="connsiteX36" fmla="*/ 0 w 607639"/>
                <a:gd name="connsiteY36" fmla="*/ 480160 h 606722"/>
                <a:gd name="connsiteX37" fmla="*/ 7655 w 607639"/>
                <a:gd name="connsiteY37" fmla="*/ 462206 h 606722"/>
                <a:gd name="connsiteX38" fmla="*/ 70587 w 607639"/>
                <a:gd name="connsiteY38" fmla="*/ 400792 h 606722"/>
                <a:gd name="connsiteX39" fmla="*/ 67382 w 607639"/>
                <a:gd name="connsiteY39" fmla="*/ 397681 h 606722"/>
                <a:gd name="connsiteX40" fmla="*/ 59994 w 607639"/>
                <a:gd name="connsiteY40" fmla="*/ 379728 h 606722"/>
                <a:gd name="connsiteX41" fmla="*/ 67382 w 607639"/>
                <a:gd name="connsiteY41" fmla="*/ 361863 h 606722"/>
                <a:gd name="connsiteX42" fmla="*/ 139927 w 607639"/>
                <a:gd name="connsiteY42" fmla="*/ 289516 h 606722"/>
                <a:gd name="connsiteX43" fmla="*/ 157786 w 607639"/>
                <a:gd name="connsiteY43" fmla="*/ 282117 h 606722"/>
                <a:gd name="connsiteX44" fmla="*/ 363724 w 607639"/>
                <a:gd name="connsiteY44" fmla="*/ 101159 h 606722"/>
                <a:gd name="connsiteX45" fmla="*/ 353254 w 607639"/>
                <a:gd name="connsiteY45" fmla="*/ 105492 h 606722"/>
                <a:gd name="connsiteX46" fmla="*/ 320945 w 607639"/>
                <a:gd name="connsiteY46" fmla="*/ 137752 h 606722"/>
                <a:gd name="connsiteX47" fmla="*/ 323793 w 607639"/>
                <a:gd name="connsiteY47" fmla="*/ 139974 h 606722"/>
                <a:gd name="connsiteX48" fmla="*/ 335898 w 607639"/>
                <a:gd name="connsiteY48" fmla="*/ 148417 h 606722"/>
                <a:gd name="connsiteX49" fmla="*/ 341149 w 607639"/>
                <a:gd name="connsiteY49" fmla="*/ 151794 h 606722"/>
                <a:gd name="connsiteX50" fmla="*/ 359930 w 607639"/>
                <a:gd name="connsiteY50" fmla="*/ 162459 h 606722"/>
                <a:gd name="connsiteX51" fmla="*/ 408439 w 607639"/>
                <a:gd name="connsiteY51" fmla="*/ 198897 h 606722"/>
                <a:gd name="connsiteX52" fmla="*/ 444933 w 607639"/>
                <a:gd name="connsiteY52" fmla="*/ 247243 h 606722"/>
                <a:gd name="connsiteX53" fmla="*/ 455614 w 607639"/>
                <a:gd name="connsiteY53" fmla="*/ 266084 h 606722"/>
                <a:gd name="connsiteX54" fmla="*/ 458907 w 607639"/>
                <a:gd name="connsiteY54" fmla="*/ 271239 h 606722"/>
                <a:gd name="connsiteX55" fmla="*/ 467452 w 607639"/>
                <a:gd name="connsiteY55" fmla="*/ 283326 h 606722"/>
                <a:gd name="connsiteX56" fmla="*/ 469677 w 607639"/>
                <a:gd name="connsiteY56" fmla="*/ 286258 h 606722"/>
                <a:gd name="connsiteX57" fmla="*/ 501987 w 607639"/>
                <a:gd name="connsiteY57" fmla="*/ 253998 h 606722"/>
                <a:gd name="connsiteX58" fmla="*/ 501987 w 607639"/>
                <a:gd name="connsiteY58" fmla="*/ 233024 h 606722"/>
                <a:gd name="connsiteX59" fmla="*/ 374260 w 607639"/>
                <a:gd name="connsiteY59" fmla="*/ 105492 h 606722"/>
                <a:gd name="connsiteX60" fmla="*/ 363724 w 607639"/>
                <a:gd name="connsiteY60" fmla="*/ 101159 h 606722"/>
                <a:gd name="connsiteX61" fmla="*/ 177209 w 607639"/>
                <a:gd name="connsiteY61" fmla="*/ 50521 h 606722"/>
                <a:gd name="connsiteX62" fmla="*/ 195096 w 607639"/>
                <a:gd name="connsiteY62" fmla="*/ 57919 h 606722"/>
                <a:gd name="connsiteX63" fmla="*/ 195096 w 607639"/>
                <a:gd name="connsiteY63" fmla="*/ 93644 h 606722"/>
                <a:gd name="connsiteX64" fmla="*/ 137075 w 607639"/>
                <a:gd name="connsiteY64" fmla="*/ 151675 h 606722"/>
                <a:gd name="connsiteX65" fmla="*/ 151936 w 607639"/>
                <a:gd name="connsiteY65" fmla="*/ 151675 h 606722"/>
                <a:gd name="connsiteX66" fmla="*/ 177209 w 607639"/>
                <a:gd name="connsiteY66" fmla="*/ 176914 h 606722"/>
                <a:gd name="connsiteX67" fmla="*/ 151936 w 607639"/>
                <a:gd name="connsiteY67" fmla="*/ 202241 h 606722"/>
                <a:gd name="connsiteX68" fmla="*/ 75939 w 607639"/>
                <a:gd name="connsiteY68" fmla="*/ 202241 h 606722"/>
                <a:gd name="connsiteX69" fmla="*/ 59387 w 607639"/>
                <a:gd name="connsiteY69" fmla="*/ 196020 h 606722"/>
                <a:gd name="connsiteX70" fmla="*/ 55916 w 607639"/>
                <a:gd name="connsiteY70" fmla="*/ 192288 h 606722"/>
                <a:gd name="connsiteX71" fmla="*/ 50755 w 607639"/>
                <a:gd name="connsiteY71" fmla="*/ 178691 h 606722"/>
                <a:gd name="connsiteX72" fmla="*/ 50666 w 607639"/>
                <a:gd name="connsiteY72" fmla="*/ 176736 h 606722"/>
                <a:gd name="connsiteX73" fmla="*/ 50666 w 607639"/>
                <a:gd name="connsiteY73" fmla="*/ 101109 h 606722"/>
                <a:gd name="connsiteX74" fmla="*/ 75939 w 607639"/>
                <a:gd name="connsiteY74" fmla="*/ 75782 h 606722"/>
                <a:gd name="connsiteX75" fmla="*/ 101301 w 607639"/>
                <a:gd name="connsiteY75" fmla="*/ 101109 h 606722"/>
                <a:gd name="connsiteX76" fmla="*/ 101301 w 607639"/>
                <a:gd name="connsiteY76" fmla="*/ 115861 h 606722"/>
                <a:gd name="connsiteX77" fmla="*/ 159322 w 607639"/>
                <a:gd name="connsiteY77" fmla="*/ 57919 h 606722"/>
                <a:gd name="connsiteX78" fmla="*/ 177209 w 607639"/>
                <a:gd name="connsiteY78" fmla="*/ 50521 h 606722"/>
                <a:gd name="connsiteX79" fmla="*/ 480892 w 607639"/>
                <a:gd name="connsiteY79" fmla="*/ 0 h 606722"/>
                <a:gd name="connsiteX80" fmla="*/ 498960 w 607639"/>
                <a:gd name="connsiteY80" fmla="*/ 7376 h 606722"/>
                <a:gd name="connsiteX81" fmla="*/ 600162 w 607639"/>
                <a:gd name="connsiteY81" fmla="*/ 108513 h 606722"/>
                <a:gd name="connsiteX82" fmla="*/ 607639 w 607639"/>
                <a:gd name="connsiteY82" fmla="*/ 126554 h 606722"/>
                <a:gd name="connsiteX83" fmla="*/ 599984 w 607639"/>
                <a:gd name="connsiteY83" fmla="*/ 144507 h 606722"/>
                <a:gd name="connsiteX84" fmla="*/ 541417 w 607639"/>
                <a:gd name="connsiteY84" fmla="*/ 201741 h 606722"/>
                <a:gd name="connsiteX85" fmla="*/ 537768 w 607639"/>
                <a:gd name="connsiteY85" fmla="*/ 289724 h 606722"/>
                <a:gd name="connsiteX86" fmla="*/ 486499 w 607639"/>
                <a:gd name="connsiteY86" fmla="*/ 340915 h 606722"/>
                <a:gd name="connsiteX87" fmla="*/ 484719 w 607639"/>
                <a:gd name="connsiteY87" fmla="*/ 342159 h 606722"/>
                <a:gd name="connsiteX88" fmla="*/ 480002 w 607639"/>
                <a:gd name="connsiteY88" fmla="*/ 345270 h 606722"/>
                <a:gd name="connsiteX89" fmla="*/ 476530 w 607639"/>
                <a:gd name="connsiteY89" fmla="*/ 346869 h 606722"/>
                <a:gd name="connsiteX90" fmla="*/ 471190 w 607639"/>
                <a:gd name="connsiteY90" fmla="*/ 347847 h 606722"/>
                <a:gd name="connsiteX91" fmla="*/ 468609 w 607639"/>
                <a:gd name="connsiteY91" fmla="*/ 348380 h 606722"/>
                <a:gd name="connsiteX92" fmla="*/ 467452 w 607639"/>
                <a:gd name="connsiteY92" fmla="*/ 348114 h 606722"/>
                <a:gd name="connsiteX93" fmla="*/ 462111 w 607639"/>
                <a:gd name="connsiteY93" fmla="*/ 347047 h 606722"/>
                <a:gd name="connsiteX94" fmla="*/ 458373 w 607639"/>
                <a:gd name="connsiteY94" fmla="*/ 345981 h 606722"/>
                <a:gd name="connsiteX95" fmla="*/ 457305 w 607639"/>
                <a:gd name="connsiteY95" fmla="*/ 345714 h 606722"/>
                <a:gd name="connsiteX96" fmla="*/ 428911 w 607639"/>
                <a:gd name="connsiteY96" fmla="*/ 331494 h 606722"/>
                <a:gd name="connsiteX97" fmla="*/ 407282 w 607639"/>
                <a:gd name="connsiteY97" fmla="*/ 335049 h 606722"/>
                <a:gd name="connsiteX98" fmla="*/ 376308 w 607639"/>
                <a:gd name="connsiteY98" fmla="*/ 365888 h 606722"/>
                <a:gd name="connsiteX99" fmla="*/ 344265 w 607639"/>
                <a:gd name="connsiteY99" fmla="*/ 379219 h 606722"/>
                <a:gd name="connsiteX100" fmla="*/ 312133 w 607639"/>
                <a:gd name="connsiteY100" fmla="*/ 365888 h 606722"/>
                <a:gd name="connsiteX101" fmla="*/ 241194 w 607639"/>
                <a:gd name="connsiteY101" fmla="*/ 295057 h 606722"/>
                <a:gd name="connsiteX102" fmla="*/ 241194 w 607639"/>
                <a:gd name="connsiteY102" fmla="*/ 230891 h 606722"/>
                <a:gd name="connsiteX103" fmla="*/ 272079 w 607639"/>
                <a:gd name="connsiteY103" fmla="*/ 200052 h 606722"/>
                <a:gd name="connsiteX104" fmla="*/ 275551 w 607639"/>
                <a:gd name="connsiteY104" fmla="*/ 178456 h 606722"/>
                <a:gd name="connsiteX105" fmla="*/ 261398 w 607639"/>
                <a:gd name="connsiteY105" fmla="*/ 150106 h 606722"/>
                <a:gd name="connsiteX106" fmla="*/ 261131 w 607639"/>
                <a:gd name="connsiteY106" fmla="*/ 149039 h 606722"/>
                <a:gd name="connsiteX107" fmla="*/ 260063 w 607639"/>
                <a:gd name="connsiteY107" fmla="*/ 145307 h 606722"/>
                <a:gd name="connsiteX108" fmla="*/ 258995 w 607639"/>
                <a:gd name="connsiteY108" fmla="*/ 139974 h 606722"/>
                <a:gd name="connsiteX109" fmla="*/ 259262 w 607639"/>
                <a:gd name="connsiteY109" fmla="*/ 136242 h 606722"/>
                <a:gd name="connsiteX110" fmla="*/ 260241 w 607639"/>
                <a:gd name="connsiteY110" fmla="*/ 130909 h 606722"/>
                <a:gd name="connsiteX111" fmla="*/ 261754 w 607639"/>
                <a:gd name="connsiteY111" fmla="*/ 127443 h 606722"/>
                <a:gd name="connsiteX112" fmla="*/ 264959 w 607639"/>
                <a:gd name="connsiteY112" fmla="*/ 122733 h 606722"/>
                <a:gd name="connsiteX113" fmla="*/ 266116 w 607639"/>
                <a:gd name="connsiteY113" fmla="*/ 120955 h 606722"/>
                <a:gd name="connsiteX114" fmla="*/ 317384 w 607639"/>
                <a:gd name="connsiteY114" fmla="*/ 69676 h 606722"/>
                <a:gd name="connsiteX115" fmla="*/ 405591 w 607639"/>
                <a:gd name="connsiteY115" fmla="*/ 66121 h 606722"/>
                <a:gd name="connsiteX116" fmla="*/ 462912 w 607639"/>
                <a:gd name="connsiteY116" fmla="*/ 7554 h 606722"/>
                <a:gd name="connsiteX117" fmla="*/ 480892 w 607639"/>
                <a:gd name="connsiteY11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639" h="606722">
                  <a:moveTo>
                    <a:pt x="106370" y="436610"/>
                  </a:moveTo>
                  <a:lnTo>
                    <a:pt x="61329" y="480515"/>
                  </a:lnTo>
                  <a:lnTo>
                    <a:pt x="126397" y="545485"/>
                  </a:lnTo>
                  <a:lnTo>
                    <a:pt x="170369" y="500513"/>
                  </a:lnTo>
                  <a:close/>
                  <a:moveTo>
                    <a:pt x="455714" y="404481"/>
                  </a:moveTo>
                  <a:lnTo>
                    <a:pt x="531614" y="404481"/>
                  </a:lnTo>
                  <a:lnTo>
                    <a:pt x="531703" y="404481"/>
                  </a:lnTo>
                  <a:lnTo>
                    <a:pt x="531792" y="404481"/>
                  </a:lnTo>
                  <a:cubicBezTo>
                    <a:pt x="538020" y="404481"/>
                    <a:pt x="543715" y="406792"/>
                    <a:pt x="548075" y="410525"/>
                  </a:cubicBezTo>
                  <a:cubicBezTo>
                    <a:pt x="549321" y="411591"/>
                    <a:pt x="550388" y="412747"/>
                    <a:pt x="551456" y="413991"/>
                  </a:cubicBezTo>
                  <a:cubicBezTo>
                    <a:pt x="554748" y="418079"/>
                    <a:pt x="556795" y="423323"/>
                    <a:pt x="556973" y="429012"/>
                  </a:cubicBezTo>
                  <a:cubicBezTo>
                    <a:pt x="556973" y="429278"/>
                    <a:pt x="556973" y="429545"/>
                    <a:pt x="556973" y="429811"/>
                  </a:cubicBezTo>
                  <a:lnTo>
                    <a:pt x="556973" y="505625"/>
                  </a:lnTo>
                  <a:cubicBezTo>
                    <a:pt x="556973" y="519579"/>
                    <a:pt x="545673" y="530867"/>
                    <a:pt x="531614" y="530867"/>
                  </a:cubicBezTo>
                  <a:cubicBezTo>
                    <a:pt x="517644" y="530867"/>
                    <a:pt x="506343" y="519579"/>
                    <a:pt x="506343" y="505625"/>
                  </a:cubicBezTo>
                  <a:lnTo>
                    <a:pt x="476001" y="546065"/>
                  </a:lnTo>
                  <a:cubicBezTo>
                    <a:pt x="471018" y="552731"/>
                    <a:pt x="463366" y="556197"/>
                    <a:pt x="455714" y="556197"/>
                  </a:cubicBezTo>
                  <a:cubicBezTo>
                    <a:pt x="450375" y="556197"/>
                    <a:pt x="445125" y="554508"/>
                    <a:pt x="440498" y="551131"/>
                  </a:cubicBezTo>
                  <a:cubicBezTo>
                    <a:pt x="429375" y="542776"/>
                    <a:pt x="427062" y="526867"/>
                    <a:pt x="435515" y="515757"/>
                  </a:cubicBezTo>
                  <a:lnTo>
                    <a:pt x="481073" y="455053"/>
                  </a:lnTo>
                  <a:lnTo>
                    <a:pt x="455714" y="455053"/>
                  </a:lnTo>
                  <a:cubicBezTo>
                    <a:pt x="441744" y="455053"/>
                    <a:pt x="430443" y="443765"/>
                    <a:pt x="430443" y="429811"/>
                  </a:cubicBezTo>
                  <a:cubicBezTo>
                    <a:pt x="430443" y="415857"/>
                    <a:pt x="441744" y="404481"/>
                    <a:pt x="455714" y="404481"/>
                  </a:cubicBezTo>
                  <a:close/>
                  <a:moveTo>
                    <a:pt x="157786" y="282117"/>
                  </a:moveTo>
                  <a:cubicBezTo>
                    <a:pt x="164272" y="282117"/>
                    <a:pt x="170770" y="284584"/>
                    <a:pt x="175710" y="289516"/>
                  </a:cubicBezTo>
                  <a:lnTo>
                    <a:pt x="317685" y="431277"/>
                  </a:lnTo>
                  <a:cubicBezTo>
                    <a:pt x="327565" y="441142"/>
                    <a:pt x="327565" y="457140"/>
                    <a:pt x="317685" y="467006"/>
                  </a:cubicBezTo>
                  <a:lnTo>
                    <a:pt x="245229" y="539441"/>
                  </a:lnTo>
                  <a:cubicBezTo>
                    <a:pt x="240422" y="544152"/>
                    <a:pt x="234013" y="546818"/>
                    <a:pt x="227248" y="546818"/>
                  </a:cubicBezTo>
                  <a:cubicBezTo>
                    <a:pt x="220572" y="546818"/>
                    <a:pt x="214163" y="544152"/>
                    <a:pt x="209357" y="539441"/>
                  </a:cubicBezTo>
                  <a:lnTo>
                    <a:pt x="206241" y="536242"/>
                  </a:lnTo>
                  <a:lnTo>
                    <a:pt x="144734" y="599079"/>
                  </a:lnTo>
                  <a:cubicBezTo>
                    <a:pt x="140016" y="603967"/>
                    <a:pt x="133518" y="606633"/>
                    <a:pt x="126753" y="606722"/>
                  </a:cubicBezTo>
                  <a:lnTo>
                    <a:pt x="126575" y="606722"/>
                  </a:lnTo>
                  <a:cubicBezTo>
                    <a:pt x="119899" y="606722"/>
                    <a:pt x="113491" y="604056"/>
                    <a:pt x="108684" y="599256"/>
                  </a:cubicBezTo>
                  <a:lnTo>
                    <a:pt x="7388" y="498113"/>
                  </a:lnTo>
                  <a:cubicBezTo>
                    <a:pt x="2670" y="493403"/>
                    <a:pt x="0" y="486914"/>
                    <a:pt x="0" y="480160"/>
                  </a:cubicBezTo>
                  <a:cubicBezTo>
                    <a:pt x="89" y="473405"/>
                    <a:pt x="2759" y="466917"/>
                    <a:pt x="7655" y="462206"/>
                  </a:cubicBezTo>
                  <a:lnTo>
                    <a:pt x="70587" y="400792"/>
                  </a:lnTo>
                  <a:lnTo>
                    <a:pt x="67382" y="397681"/>
                  </a:lnTo>
                  <a:cubicBezTo>
                    <a:pt x="62665" y="392882"/>
                    <a:pt x="59994" y="386482"/>
                    <a:pt x="59994" y="379728"/>
                  </a:cubicBezTo>
                  <a:cubicBezTo>
                    <a:pt x="59994" y="373062"/>
                    <a:pt x="62665" y="366663"/>
                    <a:pt x="67382" y="361863"/>
                  </a:cubicBezTo>
                  <a:lnTo>
                    <a:pt x="139927" y="289516"/>
                  </a:lnTo>
                  <a:cubicBezTo>
                    <a:pt x="144823" y="284584"/>
                    <a:pt x="151299" y="282117"/>
                    <a:pt x="157786" y="282117"/>
                  </a:cubicBezTo>
                  <a:close/>
                  <a:moveTo>
                    <a:pt x="363724" y="101159"/>
                  </a:moveTo>
                  <a:cubicBezTo>
                    <a:pt x="359930" y="101159"/>
                    <a:pt x="356147" y="102604"/>
                    <a:pt x="353254" y="105492"/>
                  </a:cubicBezTo>
                  <a:lnTo>
                    <a:pt x="320945" y="137752"/>
                  </a:lnTo>
                  <a:cubicBezTo>
                    <a:pt x="321835" y="138463"/>
                    <a:pt x="322814" y="139174"/>
                    <a:pt x="323793" y="139974"/>
                  </a:cubicBezTo>
                  <a:cubicBezTo>
                    <a:pt x="327709" y="142818"/>
                    <a:pt x="331715" y="145662"/>
                    <a:pt x="335898" y="148417"/>
                  </a:cubicBezTo>
                  <a:cubicBezTo>
                    <a:pt x="337678" y="149572"/>
                    <a:pt x="339369" y="150728"/>
                    <a:pt x="341149" y="151794"/>
                  </a:cubicBezTo>
                  <a:cubicBezTo>
                    <a:pt x="347113" y="155527"/>
                    <a:pt x="353254" y="159082"/>
                    <a:pt x="359930" y="162459"/>
                  </a:cubicBezTo>
                  <a:cubicBezTo>
                    <a:pt x="376040" y="170724"/>
                    <a:pt x="392863" y="183344"/>
                    <a:pt x="408439" y="198897"/>
                  </a:cubicBezTo>
                  <a:cubicBezTo>
                    <a:pt x="424016" y="214449"/>
                    <a:pt x="436655" y="231246"/>
                    <a:pt x="444933" y="247243"/>
                  </a:cubicBezTo>
                  <a:cubicBezTo>
                    <a:pt x="448315" y="253998"/>
                    <a:pt x="451875" y="260130"/>
                    <a:pt x="455614" y="266084"/>
                  </a:cubicBezTo>
                  <a:cubicBezTo>
                    <a:pt x="456682" y="267862"/>
                    <a:pt x="457839" y="269550"/>
                    <a:pt x="458907" y="271239"/>
                  </a:cubicBezTo>
                  <a:cubicBezTo>
                    <a:pt x="461666" y="275416"/>
                    <a:pt x="464514" y="279504"/>
                    <a:pt x="467452" y="283326"/>
                  </a:cubicBezTo>
                  <a:cubicBezTo>
                    <a:pt x="468164" y="284303"/>
                    <a:pt x="468876" y="285281"/>
                    <a:pt x="469677" y="286258"/>
                  </a:cubicBezTo>
                  <a:lnTo>
                    <a:pt x="501987" y="253998"/>
                  </a:lnTo>
                  <a:cubicBezTo>
                    <a:pt x="507772" y="248221"/>
                    <a:pt x="507772" y="238800"/>
                    <a:pt x="501987" y="233024"/>
                  </a:cubicBezTo>
                  <a:lnTo>
                    <a:pt x="374260" y="105492"/>
                  </a:lnTo>
                  <a:cubicBezTo>
                    <a:pt x="371323" y="102604"/>
                    <a:pt x="367518" y="101159"/>
                    <a:pt x="363724" y="101159"/>
                  </a:cubicBezTo>
                  <a:close/>
                  <a:moveTo>
                    <a:pt x="177209" y="50521"/>
                  </a:moveTo>
                  <a:cubicBezTo>
                    <a:pt x="183683" y="50521"/>
                    <a:pt x="190157" y="52987"/>
                    <a:pt x="195096" y="57919"/>
                  </a:cubicBezTo>
                  <a:cubicBezTo>
                    <a:pt x="205063" y="67784"/>
                    <a:pt x="205063" y="83869"/>
                    <a:pt x="195096" y="93644"/>
                  </a:cubicBezTo>
                  <a:lnTo>
                    <a:pt x="137075" y="151675"/>
                  </a:lnTo>
                  <a:lnTo>
                    <a:pt x="151936" y="151675"/>
                  </a:lnTo>
                  <a:cubicBezTo>
                    <a:pt x="165908" y="151675"/>
                    <a:pt x="177209" y="162961"/>
                    <a:pt x="177209" y="176914"/>
                  </a:cubicBezTo>
                  <a:cubicBezTo>
                    <a:pt x="177209" y="190866"/>
                    <a:pt x="165908" y="202241"/>
                    <a:pt x="151936" y="202241"/>
                  </a:cubicBezTo>
                  <a:lnTo>
                    <a:pt x="75939" y="202241"/>
                  </a:lnTo>
                  <a:cubicBezTo>
                    <a:pt x="69621" y="202241"/>
                    <a:pt x="63836" y="199842"/>
                    <a:pt x="59387" y="196020"/>
                  </a:cubicBezTo>
                  <a:cubicBezTo>
                    <a:pt x="58141" y="194954"/>
                    <a:pt x="56984" y="193710"/>
                    <a:pt x="55916" y="192288"/>
                  </a:cubicBezTo>
                  <a:cubicBezTo>
                    <a:pt x="52980" y="188466"/>
                    <a:pt x="51111" y="183845"/>
                    <a:pt x="50755" y="178691"/>
                  </a:cubicBezTo>
                  <a:cubicBezTo>
                    <a:pt x="50666" y="178069"/>
                    <a:pt x="50666" y="177447"/>
                    <a:pt x="50666" y="176736"/>
                  </a:cubicBezTo>
                  <a:lnTo>
                    <a:pt x="50666" y="101109"/>
                  </a:lnTo>
                  <a:cubicBezTo>
                    <a:pt x="50666" y="87157"/>
                    <a:pt x="61968" y="75782"/>
                    <a:pt x="75939" y="75782"/>
                  </a:cubicBezTo>
                  <a:cubicBezTo>
                    <a:pt x="89910" y="75782"/>
                    <a:pt x="101301" y="87157"/>
                    <a:pt x="101301" y="101109"/>
                  </a:cubicBezTo>
                  <a:lnTo>
                    <a:pt x="101301" y="115861"/>
                  </a:lnTo>
                  <a:lnTo>
                    <a:pt x="159322" y="57919"/>
                  </a:lnTo>
                  <a:cubicBezTo>
                    <a:pt x="164261" y="52987"/>
                    <a:pt x="170735" y="50521"/>
                    <a:pt x="177209" y="50521"/>
                  </a:cubicBezTo>
                  <a:close/>
                  <a:moveTo>
                    <a:pt x="480892" y="0"/>
                  </a:moveTo>
                  <a:cubicBezTo>
                    <a:pt x="487122" y="0"/>
                    <a:pt x="494154" y="2666"/>
                    <a:pt x="498960" y="7376"/>
                  </a:cubicBezTo>
                  <a:lnTo>
                    <a:pt x="600162" y="108513"/>
                  </a:lnTo>
                  <a:cubicBezTo>
                    <a:pt x="604969" y="113312"/>
                    <a:pt x="607639" y="119800"/>
                    <a:pt x="607639" y="126554"/>
                  </a:cubicBezTo>
                  <a:cubicBezTo>
                    <a:pt x="607550" y="133309"/>
                    <a:pt x="604880" y="139708"/>
                    <a:pt x="599984" y="144507"/>
                  </a:cubicBezTo>
                  <a:lnTo>
                    <a:pt x="541417" y="201741"/>
                  </a:lnTo>
                  <a:cubicBezTo>
                    <a:pt x="562957" y="227425"/>
                    <a:pt x="561978" y="265640"/>
                    <a:pt x="537768" y="289724"/>
                  </a:cubicBezTo>
                  <a:lnTo>
                    <a:pt x="486499" y="340915"/>
                  </a:lnTo>
                  <a:cubicBezTo>
                    <a:pt x="485965" y="341537"/>
                    <a:pt x="485342" y="341715"/>
                    <a:pt x="484719" y="342159"/>
                  </a:cubicBezTo>
                  <a:cubicBezTo>
                    <a:pt x="483206" y="343403"/>
                    <a:pt x="481693" y="344470"/>
                    <a:pt x="480002" y="345270"/>
                  </a:cubicBezTo>
                  <a:cubicBezTo>
                    <a:pt x="478845" y="345892"/>
                    <a:pt x="477688" y="346425"/>
                    <a:pt x="476530" y="346869"/>
                  </a:cubicBezTo>
                  <a:cubicBezTo>
                    <a:pt x="474750" y="347403"/>
                    <a:pt x="472970" y="347669"/>
                    <a:pt x="471190" y="347847"/>
                  </a:cubicBezTo>
                  <a:cubicBezTo>
                    <a:pt x="470300" y="347936"/>
                    <a:pt x="469499" y="348380"/>
                    <a:pt x="468609" y="348380"/>
                  </a:cubicBezTo>
                  <a:cubicBezTo>
                    <a:pt x="468253" y="348380"/>
                    <a:pt x="467808" y="348114"/>
                    <a:pt x="467452" y="348114"/>
                  </a:cubicBezTo>
                  <a:cubicBezTo>
                    <a:pt x="465582" y="348025"/>
                    <a:pt x="463891" y="347580"/>
                    <a:pt x="462111" y="347047"/>
                  </a:cubicBezTo>
                  <a:cubicBezTo>
                    <a:pt x="460776" y="346692"/>
                    <a:pt x="459530" y="346514"/>
                    <a:pt x="458373" y="345981"/>
                  </a:cubicBezTo>
                  <a:cubicBezTo>
                    <a:pt x="458017" y="345892"/>
                    <a:pt x="457661" y="345892"/>
                    <a:pt x="457305" y="345714"/>
                  </a:cubicBezTo>
                  <a:lnTo>
                    <a:pt x="428911" y="331494"/>
                  </a:lnTo>
                  <a:cubicBezTo>
                    <a:pt x="421702" y="327940"/>
                    <a:pt x="412979" y="329273"/>
                    <a:pt x="407282" y="335049"/>
                  </a:cubicBezTo>
                  <a:lnTo>
                    <a:pt x="376308" y="365888"/>
                  </a:lnTo>
                  <a:cubicBezTo>
                    <a:pt x="367763" y="374509"/>
                    <a:pt x="356370" y="379219"/>
                    <a:pt x="344265" y="379219"/>
                  </a:cubicBezTo>
                  <a:cubicBezTo>
                    <a:pt x="332160" y="379219"/>
                    <a:pt x="320678" y="374509"/>
                    <a:pt x="312133" y="365888"/>
                  </a:cubicBezTo>
                  <a:lnTo>
                    <a:pt x="241194" y="295057"/>
                  </a:lnTo>
                  <a:cubicBezTo>
                    <a:pt x="223481" y="277371"/>
                    <a:pt x="223481" y="248576"/>
                    <a:pt x="241194" y="230891"/>
                  </a:cubicBezTo>
                  <a:lnTo>
                    <a:pt x="272079" y="200052"/>
                  </a:lnTo>
                  <a:cubicBezTo>
                    <a:pt x="277776" y="194364"/>
                    <a:pt x="279200" y="185655"/>
                    <a:pt x="275551" y="178456"/>
                  </a:cubicBezTo>
                  <a:lnTo>
                    <a:pt x="261398" y="150106"/>
                  </a:lnTo>
                  <a:cubicBezTo>
                    <a:pt x="261220" y="149750"/>
                    <a:pt x="261220" y="149395"/>
                    <a:pt x="261131" y="149039"/>
                  </a:cubicBezTo>
                  <a:cubicBezTo>
                    <a:pt x="260508" y="147884"/>
                    <a:pt x="260330" y="146640"/>
                    <a:pt x="260063" y="145307"/>
                  </a:cubicBezTo>
                  <a:cubicBezTo>
                    <a:pt x="259529" y="143529"/>
                    <a:pt x="259084" y="141841"/>
                    <a:pt x="258995" y="139974"/>
                  </a:cubicBezTo>
                  <a:cubicBezTo>
                    <a:pt x="258906" y="138730"/>
                    <a:pt x="259084" y="137486"/>
                    <a:pt x="259262" y="136242"/>
                  </a:cubicBezTo>
                  <a:cubicBezTo>
                    <a:pt x="259440" y="134375"/>
                    <a:pt x="259707" y="132687"/>
                    <a:pt x="260241" y="130909"/>
                  </a:cubicBezTo>
                  <a:cubicBezTo>
                    <a:pt x="260686" y="129754"/>
                    <a:pt x="261220" y="128599"/>
                    <a:pt x="261754" y="127443"/>
                  </a:cubicBezTo>
                  <a:cubicBezTo>
                    <a:pt x="262644" y="125755"/>
                    <a:pt x="263713" y="124155"/>
                    <a:pt x="264959" y="122733"/>
                  </a:cubicBezTo>
                  <a:cubicBezTo>
                    <a:pt x="265404" y="122111"/>
                    <a:pt x="265582" y="121400"/>
                    <a:pt x="266116" y="120955"/>
                  </a:cubicBezTo>
                  <a:lnTo>
                    <a:pt x="317384" y="69676"/>
                  </a:lnTo>
                  <a:cubicBezTo>
                    <a:pt x="341505" y="45592"/>
                    <a:pt x="379868" y="44525"/>
                    <a:pt x="405591" y="66121"/>
                  </a:cubicBezTo>
                  <a:lnTo>
                    <a:pt x="462912" y="7554"/>
                  </a:lnTo>
                  <a:cubicBezTo>
                    <a:pt x="467719" y="2755"/>
                    <a:pt x="474127" y="89"/>
                    <a:pt x="480892"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0" name="iṡļîḍé"/>
            <p:cNvSpPr/>
            <p:nvPr/>
          </p:nvSpPr>
          <p:spPr bwMode="auto">
            <a:xfrm>
              <a:off x="7366140" y="4694761"/>
              <a:ext cx="344710" cy="344189"/>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1" name="îṣľiḓè"/>
            <p:cNvSpPr/>
            <p:nvPr/>
          </p:nvSpPr>
          <p:spPr bwMode="auto">
            <a:xfrm>
              <a:off x="4471521" y="1860106"/>
              <a:ext cx="353485" cy="240234"/>
            </a:xfrm>
            <a:custGeom>
              <a:avLst/>
              <a:gdLst>
                <a:gd name="connsiteX0" fmla="*/ 437011 w 604816"/>
                <a:gd name="connsiteY0" fmla="*/ 83550 h 411044"/>
                <a:gd name="connsiteX1" fmla="*/ 604816 w 604816"/>
                <a:gd name="connsiteY1" fmla="*/ 214450 h 411044"/>
                <a:gd name="connsiteX2" fmla="*/ 539177 w 604816"/>
                <a:gd name="connsiteY2" fmla="*/ 317799 h 411044"/>
                <a:gd name="connsiteX3" fmla="*/ 523523 w 604816"/>
                <a:gd name="connsiteY3" fmla="*/ 340690 h 411044"/>
                <a:gd name="connsiteX4" fmla="*/ 528878 w 604816"/>
                <a:gd name="connsiteY4" fmla="*/ 400177 h 411044"/>
                <a:gd name="connsiteX5" fmla="*/ 462004 w 604816"/>
                <a:gd name="connsiteY5" fmla="*/ 353300 h 411044"/>
                <a:gd name="connsiteX6" fmla="*/ 440033 w 604816"/>
                <a:gd name="connsiteY6" fmla="*/ 345213 h 411044"/>
                <a:gd name="connsiteX7" fmla="*/ 437011 w 604816"/>
                <a:gd name="connsiteY7" fmla="*/ 345350 h 411044"/>
                <a:gd name="connsiteX8" fmla="*/ 338279 w 604816"/>
                <a:gd name="connsiteY8" fmla="*/ 319992 h 411044"/>
                <a:gd name="connsiteX9" fmla="*/ 269207 w 604816"/>
                <a:gd name="connsiteY9" fmla="*/ 214450 h 411044"/>
                <a:gd name="connsiteX10" fmla="*/ 272091 w 604816"/>
                <a:gd name="connsiteY10" fmla="*/ 190189 h 411044"/>
                <a:gd name="connsiteX11" fmla="*/ 280467 w 604816"/>
                <a:gd name="connsiteY11" fmla="*/ 167299 h 411044"/>
                <a:gd name="connsiteX12" fmla="*/ 342948 w 604816"/>
                <a:gd name="connsiteY12" fmla="*/ 106166 h 411044"/>
                <a:gd name="connsiteX13" fmla="*/ 355581 w 604816"/>
                <a:gd name="connsiteY13" fmla="*/ 100135 h 411044"/>
                <a:gd name="connsiteX14" fmla="*/ 358602 w 604816"/>
                <a:gd name="connsiteY14" fmla="*/ 98765 h 411044"/>
                <a:gd name="connsiteX15" fmla="*/ 417375 w 604816"/>
                <a:gd name="connsiteY15" fmla="*/ 84509 h 411044"/>
                <a:gd name="connsiteX16" fmla="*/ 437011 w 604816"/>
                <a:gd name="connsiteY16" fmla="*/ 83550 h 411044"/>
                <a:gd name="connsiteX17" fmla="*/ 213353 w 604816"/>
                <a:gd name="connsiteY17" fmla="*/ 0 h 411044"/>
                <a:gd name="connsiteX18" fmla="*/ 340760 w 604816"/>
                <a:gd name="connsiteY18" fmla="*/ 33580 h 411044"/>
                <a:gd name="connsiteX19" fmla="*/ 331973 w 604816"/>
                <a:gd name="connsiteY19" fmla="*/ 37143 h 411044"/>
                <a:gd name="connsiteX20" fmla="*/ 327031 w 604816"/>
                <a:gd name="connsiteY20" fmla="*/ 39336 h 411044"/>
                <a:gd name="connsiteX21" fmla="*/ 310418 w 604816"/>
                <a:gd name="connsiteY21" fmla="*/ 47423 h 411044"/>
                <a:gd name="connsiteX22" fmla="*/ 306849 w 604816"/>
                <a:gd name="connsiteY22" fmla="*/ 49479 h 411044"/>
                <a:gd name="connsiteX23" fmla="*/ 294630 w 604816"/>
                <a:gd name="connsiteY23" fmla="*/ 56743 h 411044"/>
                <a:gd name="connsiteX24" fmla="*/ 289413 w 604816"/>
                <a:gd name="connsiteY24" fmla="*/ 60307 h 411044"/>
                <a:gd name="connsiteX25" fmla="*/ 279528 w 604816"/>
                <a:gd name="connsiteY25" fmla="*/ 67297 h 411044"/>
                <a:gd name="connsiteX26" fmla="*/ 274585 w 604816"/>
                <a:gd name="connsiteY26" fmla="*/ 71134 h 411044"/>
                <a:gd name="connsiteX27" fmla="*/ 264425 w 604816"/>
                <a:gd name="connsiteY27" fmla="*/ 79906 h 411044"/>
                <a:gd name="connsiteX28" fmla="*/ 261130 w 604816"/>
                <a:gd name="connsiteY28" fmla="*/ 82784 h 411044"/>
                <a:gd name="connsiteX29" fmla="*/ 249186 w 604816"/>
                <a:gd name="connsiteY29" fmla="*/ 95120 h 411044"/>
                <a:gd name="connsiteX30" fmla="*/ 246165 w 604816"/>
                <a:gd name="connsiteY30" fmla="*/ 98683 h 411044"/>
                <a:gd name="connsiteX31" fmla="*/ 238203 w 604816"/>
                <a:gd name="connsiteY31" fmla="*/ 108552 h 411044"/>
                <a:gd name="connsiteX32" fmla="*/ 234770 w 604816"/>
                <a:gd name="connsiteY32" fmla="*/ 113349 h 411044"/>
                <a:gd name="connsiteX33" fmla="*/ 228317 w 604816"/>
                <a:gd name="connsiteY33" fmla="*/ 123080 h 411044"/>
                <a:gd name="connsiteX34" fmla="*/ 225434 w 604816"/>
                <a:gd name="connsiteY34" fmla="*/ 127877 h 411044"/>
                <a:gd name="connsiteX35" fmla="*/ 218844 w 604816"/>
                <a:gd name="connsiteY35" fmla="*/ 140487 h 411044"/>
                <a:gd name="connsiteX36" fmla="*/ 217609 w 604816"/>
                <a:gd name="connsiteY36" fmla="*/ 142954 h 411044"/>
                <a:gd name="connsiteX37" fmla="*/ 211430 w 604816"/>
                <a:gd name="connsiteY37" fmla="*/ 158442 h 411044"/>
                <a:gd name="connsiteX38" fmla="*/ 209920 w 604816"/>
                <a:gd name="connsiteY38" fmla="*/ 163102 h 411044"/>
                <a:gd name="connsiteX39" fmla="*/ 206763 w 604816"/>
                <a:gd name="connsiteY39" fmla="*/ 174752 h 411044"/>
                <a:gd name="connsiteX40" fmla="*/ 205527 w 604816"/>
                <a:gd name="connsiteY40" fmla="*/ 180371 h 411044"/>
                <a:gd name="connsiteX41" fmla="*/ 203467 w 604816"/>
                <a:gd name="connsiteY41" fmla="*/ 192159 h 411044"/>
                <a:gd name="connsiteX42" fmla="*/ 202781 w 604816"/>
                <a:gd name="connsiteY42" fmla="*/ 197367 h 411044"/>
                <a:gd name="connsiteX43" fmla="*/ 201820 w 604816"/>
                <a:gd name="connsiteY43" fmla="*/ 214499 h 411044"/>
                <a:gd name="connsiteX44" fmla="*/ 203467 w 604816"/>
                <a:gd name="connsiteY44" fmla="*/ 236155 h 411044"/>
                <a:gd name="connsiteX45" fmla="*/ 204154 w 604816"/>
                <a:gd name="connsiteY45" fmla="*/ 241637 h 411044"/>
                <a:gd name="connsiteX46" fmla="*/ 208822 w 604816"/>
                <a:gd name="connsiteY46" fmla="*/ 262608 h 411044"/>
                <a:gd name="connsiteX47" fmla="*/ 208959 w 604816"/>
                <a:gd name="connsiteY47" fmla="*/ 263019 h 411044"/>
                <a:gd name="connsiteX48" fmla="*/ 216373 w 604816"/>
                <a:gd name="connsiteY48" fmla="*/ 282893 h 411044"/>
                <a:gd name="connsiteX49" fmla="*/ 218707 w 604816"/>
                <a:gd name="connsiteY49" fmla="*/ 287827 h 411044"/>
                <a:gd name="connsiteX50" fmla="*/ 229004 w 604816"/>
                <a:gd name="connsiteY50" fmla="*/ 307152 h 411044"/>
                <a:gd name="connsiteX51" fmla="*/ 229416 w 604816"/>
                <a:gd name="connsiteY51" fmla="*/ 307700 h 411044"/>
                <a:gd name="connsiteX52" fmla="*/ 242321 w 604816"/>
                <a:gd name="connsiteY52" fmla="*/ 325381 h 411044"/>
                <a:gd name="connsiteX53" fmla="*/ 245616 w 604816"/>
                <a:gd name="connsiteY53" fmla="*/ 329630 h 411044"/>
                <a:gd name="connsiteX54" fmla="*/ 249186 w 604816"/>
                <a:gd name="connsiteY54" fmla="*/ 333742 h 411044"/>
                <a:gd name="connsiteX55" fmla="*/ 213490 w 604816"/>
                <a:gd name="connsiteY55" fmla="*/ 336209 h 411044"/>
                <a:gd name="connsiteX56" fmla="*/ 213353 w 604816"/>
                <a:gd name="connsiteY56" fmla="*/ 336209 h 411044"/>
                <a:gd name="connsiteX57" fmla="*/ 187679 w 604816"/>
                <a:gd name="connsiteY57" fmla="*/ 344159 h 411044"/>
                <a:gd name="connsiteX58" fmla="*/ 87318 w 604816"/>
                <a:gd name="connsiteY58" fmla="*/ 411044 h 411044"/>
                <a:gd name="connsiteX59" fmla="*/ 99674 w 604816"/>
                <a:gd name="connsiteY59" fmla="*/ 324148 h 411044"/>
                <a:gd name="connsiteX60" fmla="*/ 84023 w 604816"/>
                <a:gd name="connsiteY60" fmla="*/ 301259 h 411044"/>
                <a:gd name="connsiteX61" fmla="*/ 0 w 604816"/>
                <a:gd name="connsiteY61" fmla="*/ 168036 h 411044"/>
                <a:gd name="connsiteX62" fmla="*/ 213353 w 604816"/>
                <a:gd name="connsiteY62" fmla="*/ 0 h 41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4816" h="411044">
                  <a:moveTo>
                    <a:pt x="437011" y="83550"/>
                  </a:moveTo>
                  <a:cubicBezTo>
                    <a:pt x="529565" y="83550"/>
                    <a:pt x="604816" y="142215"/>
                    <a:pt x="604816" y="214450"/>
                  </a:cubicBezTo>
                  <a:cubicBezTo>
                    <a:pt x="604816" y="254885"/>
                    <a:pt x="580922" y="292579"/>
                    <a:pt x="539177" y="317799"/>
                  </a:cubicBezTo>
                  <a:cubicBezTo>
                    <a:pt x="530938" y="322871"/>
                    <a:pt x="525308" y="331095"/>
                    <a:pt x="523523" y="340690"/>
                  </a:cubicBezTo>
                  <a:cubicBezTo>
                    <a:pt x="519953" y="360564"/>
                    <a:pt x="522974" y="381125"/>
                    <a:pt x="528878" y="400177"/>
                  </a:cubicBezTo>
                  <a:cubicBezTo>
                    <a:pt x="505122" y="387156"/>
                    <a:pt x="481366" y="370022"/>
                    <a:pt x="462004" y="353300"/>
                  </a:cubicBezTo>
                  <a:cubicBezTo>
                    <a:pt x="455824" y="348091"/>
                    <a:pt x="448134" y="345213"/>
                    <a:pt x="440033" y="345213"/>
                  </a:cubicBezTo>
                  <a:cubicBezTo>
                    <a:pt x="438934" y="345213"/>
                    <a:pt x="437835" y="345350"/>
                    <a:pt x="437011" y="345350"/>
                  </a:cubicBezTo>
                  <a:cubicBezTo>
                    <a:pt x="401308" y="345350"/>
                    <a:pt x="367253" y="336577"/>
                    <a:pt x="338279" y="319992"/>
                  </a:cubicBezTo>
                  <a:cubicBezTo>
                    <a:pt x="295023" y="295183"/>
                    <a:pt x="269207" y="255844"/>
                    <a:pt x="269207" y="214450"/>
                  </a:cubicBezTo>
                  <a:cubicBezTo>
                    <a:pt x="269207" y="206089"/>
                    <a:pt x="270168" y="198002"/>
                    <a:pt x="272091" y="190189"/>
                  </a:cubicBezTo>
                  <a:cubicBezTo>
                    <a:pt x="274013" y="182239"/>
                    <a:pt x="276760" y="174563"/>
                    <a:pt x="280467" y="167299"/>
                  </a:cubicBezTo>
                  <a:cubicBezTo>
                    <a:pt x="292826" y="142352"/>
                    <a:pt x="314797" y="121107"/>
                    <a:pt x="342948" y="106166"/>
                  </a:cubicBezTo>
                  <a:cubicBezTo>
                    <a:pt x="347067" y="103973"/>
                    <a:pt x="351187" y="102054"/>
                    <a:pt x="355581" y="100135"/>
                  </a:cubicBezTo>
                  <a:cubicBezTo>
                    <a:pt x="356542" y="99724"/>
                    <a:pt x="357503" y="99176"/>
                    <a:pt x="358602" y="98765"/>
                  </a:cubicBezTo>
                  <a:cubicBezTo>
                    <a:pt x="376454" y="91363"/>
                    <a:pt x="396228" y="86428"/>
                    <a:pt x="417375" y="84509"/>
                  </a:cubicBezTo>
                  <a:cubicBezTo>
                    <a:pt x="423829" y="83824"/>
                    <a:pt x="430283" y="83550"/>
                    <a:pt x="437011" y="83550"/>
                  </a:cubicBezTo>
                  <a:close/>
                  <a:moveTo>
                    <a:pt x="213353" y="0"/>
                  </a:moveTo>
                  <a:cubicBezTo>
                    <a:pt x="259757" y="0"/>
                    <a:pt x="304377" y="12061"/>
                    <a:pt x="340760" y="33580"/>
                  </a:cubicBezTo>
                  <a:cubicBezTo>
                    <a:pt x="337740" y="34676"/>
                    <a:pt x="334856" y="36047"/>
                    <a:pt x="331973" y="37143"/>
                  </a:cubicBezTo>
                  <a:cubicBezTo>
                    <a:pt x="330326" y="37966"/>
                    <a:pt x="328678" y="38514"/>
                    <a:pt x="327031" y="39336"/>
                  </a:cubicBezTo>
                  <a:cubicBezTo>
                    <a:pt x="321264" y="41803"/>
                    <a:pt x="315773" y="44545"/>
                    <a:pt x="310418" y="47423"/>
                  </a:cubicBezTo>
                  <a:cubicBezTo>
                    <a:pt x="309183" y="48108"/>
                    <a:pt x="308084" y="48793"/>
                    <a:pt x="306849" y="49479"/>
                  </a:cubicBezTo>
                  <a:cubicBezTo>
                    <a:pt x="302730" y="51809"/>
                    <a:pt x="298611" y="54139"/>
                    <a:pt x="294630" y="56743"/>
                  </a:cubicBezTo>
                  <a:cubicBezTo>
                    <a:pt x="292845" y="57839"/>
                    <a:pt x="291060" y="59073"/>
                    <a:pt x="289413" y="60307"/>
                  </a:cubicBezTo>
                  <a:cubicBezTo>
                    <a:pt x="285980" y="62500"/>
                    <a:pt x="282685" y="64830"/>
                    <a:pt x="279528" y="67297"/>
                  </a:cubicBezTo>
                  <a:cubicBezTo>
                    <a:pt x="277880" y="68530"/>
                    <a:pt x="276233" y="69901"/>
                    <a:pt x="274585" y="71134"/>
                  </a:cubicBezTo>
                  <a:cubicBezTo>
                    <a:pt x="271015" y="74013"/>
                    <a:pt x="267720" y="76891"/>
                    <a:pt x="264425" y="79906"/>
                  </a:cubicBezTo>
                  <a:cubicBezTo>
                    <a:pt x="263327" y="80866"/>
                    <a:pt x="262229" y="81825"/>
                    <a:pt x="261130" y="82784"/>
                  </a:cubicBezTo>
                  <a:cubicBezTo>
                    <a:pt x="257012" y="86759"/>
                    <a:pt x="253030" y="90871"/>
                    <a:pt x="249186" y="95120"/>
                  </a:cubicBezTo>
                  <a:cubicBezTo>
                    <a:pt x="248088" y="96216"/>
                    <a:pt x="247264" y="97450"/>
                    <a:pt x="246165" y="98683"/>
                  </a:cubicBezTo>
                  <a:cubicBezTo>
                    <a:pt x="243420" y="101836"/>
                    <a:pt x="240811" y="105125"/>
                    <a:pt x="238203" y="108552"/>
                  </a:cubicBezTo>
                  <a:cubicBezTo>
                    <a:pt x="237104" y="110197"/>
                    <a:pt x="235869" y="111704"/>
                    <a:pt x="234770" y="113349"/>
                  </a:cubicBezTo>
                  <a:cubicBezTo>
                    <a:pt x="232573" y="116501"/>
                    <a:pt x="230377" y="119791"/>
                    <a:pt x="228317" y="123080"/>
                  </a:cubicBezTo>
                  <a:cubicBezTo>
                    <a:pt x="227356" y="124725"/>
                    <a:pt x="226395" y="126233"/>
                    <a:pt x="225434" y="127877"/>
                  </a:cubicBezTo>
                  <a:cubicBezTo>
                    <a:pt x="223100" y="132126"/>
                    <a:pt x="220904" y="136238"/>
                    <a:pt x="218844" y="140487"/>
                  </a:cubicBezTo>
                  <a:cubicBezTo>
                    <a:pt x="218432" y="141309"/>
                    <a:pt x="218021" y="142132"/>
                    <a:pt x="217609" y="142954"/>
                  </a:cubicBezTo>
                  <a:cubicBezTo>
                    <a:pt x="215275" y="148025"/>
                    <a:pt x="213215" y="153233"/>
                    <a:pt x="211430" y="158442"/>
                  </a:cubicBezTo>
                  <a:cubicBezTo>
                    <a:pt x="210881" y="159949"/>
                    <a:pt x="210469" y="161457"/>
                    <a:pt x="209920" y="163102"/>
                  </a:cubicBezTo>
                  <a:cubicBezTo>
                    <a:pt x="208685" y="166940"/>
                    <a:pt x="207724" y="170777"/>
                    <a:pt x="206763" y="174752"/>
                  </a:cubicBezTo>
                  <a:cubicBezTo>
                    <a:pt x="206213" y="176671"/>
                    <a:pt x="205801" y="178453"/>
                    <a:pt x="205527" y="180371"/>
                  </a:cubicBezTo>
                  <a:cubicBezTo>
                    <a:pt x="204703" y="184209"/>
                    <a:pt x="204017" y="188184"/>
                    <a:pt x="203467" y="192159"/>
                  </a:cubicBezTo>
                  <a:cubicBezTo>
                    <a:pt x="203193" y="193940"/>
                    <a:pt x="202918" y="195585"/>
                    <a:pt x="202781" y="197367"/>
                  </a:cubicBezTo>
                  <a:cubicBezTo>
                    <a:pt x="202232" y="203123"/>
                    <a:pt x="201820" y="208743"/>
                    <a:pt x="201820" y="214499"/>
                  </a:cubicBezTo>
                  <a:cubicBezTo>
                    <a:pt x="201820" y="221901"/>
                    <a:pt x="202506" y="229028"/>
                    <a:pt x="203467" y="236155"/>
                  </a:cubicBezTo>
                  <a:cubicBezTo>
                    <a:pt x="203605" y="238074"/>
                    <a:pt x="203879" y="239719"/>
                    <a:pt x="204154" y="241637"/>
                  </a:cubicBezTo>
                  <a:cubicBezTo>
                    <a:pt x="205390" y="248627"/>
                    <a:pt x="206763" y="255755"/>
                    <a:pt x="208822" y="262608"/>
                  </a:cubicBezTo>
                  <a:cubicBezTo>
                    <a:pt x="208822" y="262745"/>
                    <a:pt x="208959" y="262882"/>
                    <a:pt x="208959" y="263019"/>
                  </a:cubicBezTo>
                  <a:cubicBezTo>
                    <a:pt x="211019" y="269735"/>
                    <a:pt x="213627" y="276451"/>
                    <a:pt x="216373" y="282893"/>
                  </a:cubicBezTo>
                  <a:cubicBezTo>
                    <a:pt x="217197" y="284537"/>
                    <a:pt x="217883" y="286182"/>
                    <a:pt x="218707" y="287827"/>
                  </a:cubicBezTo>
                  <a:cubicBezTo>
                    <a:pt x="221727" y="294406"/>
                    <a:pt x="225160" y="300847"/>
                    <a:pt x="229004" y="307152"/>
                  </a:cubicBezTo>
                  <a:cubicBezTo>
                    <a:pt x="229141" y="307289"/>
                    <a:pt x="229278" y="307563"/>
                    <a:pt x="229416" y="307700"/>
                  </a:cubicBezTo>
                  <a:cubicBezTo>
                    <a:pt x="233260" y="313731"/>
                    <a:pt x="237653" y="319625"/>
                    <a:pt x="242321" y="325381"/>
                  </a:cubicBezTo>
                  <a:cubicBezTo>
                    <a:pt x="243420" y="326752"/>
                    <a:pt x="244518" y="328122"/>
                    <a:pt x="245616" y="329630"/>
                  </a:cubicBezTo>
                  <a:cubicBezTo>
                    <a:pt x="246852" y="331001"/>
                    <a:pt x="247950" y="332371"/>
                    <a:pt x="249186" y="333742"/>
                  </a:cubicBezTo>
                  <a:cubicBezTo>
                    <a:pt x="237379" y="335387"/>
                    <a:pt x="225572" y="336209"/>
                    <a:pt x="213490" y="336209"/>
                  </a:cubicBezTo>
                  <a:lnTo>
                    <a:pt x="213353" y="336209"/>
                  </a:lnTo>
                  <a:cubicBezTo>
                    <a:pt x="204154" y="335661"/>
                    <a:pt x="194681" y="337991"/>
                    <a:pt x="187679" y="344159"/>
                  </a:cubicBezTo>
                  <a:cubicBezTo>
                    <a:pt x="158847" y="368692"/>
                    <a:pt x="122602" y="394323"/>
                    <a:pt x="87318" y="411044"/>
                  </a:cubicBezTo>
                  <a:cubicBezTo>
                    <a:pt x="97890" y="384317"/>
                    <a:pt x="105029" y="353479"/>
                    <a:pt x="99674" y="324148"/>
                  </a:cubicBezTo>
                  <a:cubicBezTo>
                    <a:pt x="98027" y="314691"/>
                    <a:pt x="92261" y="306330"/>
                    <a:pt x="84023" y="301259"/>
                  </a:cubicBezTo>
                  <a:cubicBezTo>
                    <a:pt x="30616" y="268912"/>
                    <a:pt x="0" y="220393"/>
                    <a:pt x="0" y="168036"/>
                  </a:cubicBezTo>
                  <a:cubicBezTo>
                    <a:pt x="0" y="75383"/>
                    <a:pt x="95693" y="0"/>
                    <a:pt x="213353" y="0"/>
                  </a:cubicBezTo>
                  <a:close/>
                </a:path>
              </a:pathLst>
            </a:custGeom>
            <a:solidFill>
              <a:schemeClr val="bg1"/>
            </a:solidFill>
            <a:ln>
              <a:noFill/>
            </a:ln>
          </p:spPr>
          <p:txBody>
            <a:bodyPr vert="horz" wrap="square" lIns="91440" tIns="45720" rIns="91440" bIns="45720" numCol="1" anchor="t" anchorCtr="0" compatLnSpc="1">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2" name="iṧḷíde"/>
            <p:cNvSpPr/>
            <p:nvPr/>
          </p:nvSpPr>
          <p:spPr bwMode="auto">
            <a:xfrm>
              <a:off x="3875298" y="3251795"/>
              <a:ext cx="340948" cy="340433"/>
            </a:xfrm>
            <a:custGeom>
              <a:avLst/>
              <a:gdLst>
                <a:gd name="T0" fmla="*/ 3413 w 6827"/>
                <a:gd name="T1" fmla="*/ 0 h 6827"/>
                <a:gd name="T2" fmla="*/ 0 w 6827"/>
                <a:gd name="T3" fmla="*/ 3413 h 6827"/>
                <a:gd name="T4" fmla="*/ 3413 w 6827"/>
                <a:gd name="T5" fmla="*/ 6827 h 6827"/>
                <a:gd name="T6" fmla="*/ 6827 w 6827"/>
                <a:gd name="T7" fmla="*/ 3413 h 6827"/>
                <a:gd name="T8" fmla="*/ 3413 w 6827"/>
                <a:gd name="T9" fmla="*/ 0 h 6827"/>
                <a:gd name="T10" fmla="*/ 5017 w 6827"/>
                <a:gd name="T11" fmla="*/ 3033 h 6827"/>
                <a:gd name="T12" fmla="*/ 3431 w 6827"/>
                <a:gd name="T13" fmla="*/ 4619 h 6827"/>
                <a:gd name="T14" fmla="*/ 2802 w 6827"/>
                <a:gd name="T15" fmla="*/ 4619 h 6827"/>
                <a:gd name="T16" fmla="*/ 1884 w 6827"/>
                <a:gd name="T17" fmla="*/ 3701 h 6827"/>
                <a:gd name="T18" fmla="*/ 1884 w 6827"/>
                <a:gd name="T19" fmla="*/ 3072 h 6827"/>
                <a:gd name="T20" fmla="*/ 2514 w 6827"/>
                <a:gd name="T21" fmla="*/ 3072 h 6827"/>
                <a:gd name="T22" fmla="*/ 3117 w 6827"/>
                <a:gd name="T23" fmla="*/ 3674 h 6827"/>
                <a:gd name="T24" fmla="*/ 4387 w 6827"/>
                <a:gd name="T25" fmla="*/ 2404 h 6827"/>
                <a:gd name="T26" fmla="*/ 5017 w 6827"/>
                <a:gd name="T27" fmla="*/ 2404 h 6827"/>
                <a:gd name="T28" fmla="*/ 5017 w 6827"/>
                <a:gd name="T29" fmla="*/ 303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27" h="6827">
                  <a:moveTo>
                    <a:pt x="3413" y="0"/>
                  </a:moveTo>
                  <a:cubicBezTo>
                    <a:pt x="1531" y="0"/>
                    <a:pt x="0" y="1531"/>
                    <a:pt x="0" y="3413"/>
                  </a:cubicBezTo>
                  <a:cubicBezTo>
                    <a:pt x="0" y="5295"/>
                    <a:pt x="1531" y="6827"/>
                    <a:pt x="3413" y="6827"/>
                  </a:cubicBezTo>
                  <a:cubicBezTo>
                    <a:pt x="5296" y="6827"/>
                    <a:pt x="6827" y="5295"/>
                    <a:pt x="6827" y="3413"/>
                  </a:cubicBezTo>
                  <a:cubicBezTo>
                    <a:pt x="6827" y="1531"/>
                    <a:pt x="5296" y="0"/>
                    <a:pt x="3413" y="0"/>
                  </a:cubicBezTo>
                  <a:close/>
                  <a:moveTo>
                    <a:pt x="5017" y="3033"/>
                  </a:moveTo>
                  <a:lnTo>
                    <a:pt x="3431" y="4619"/>
                  </a:lnTo>
                  <a:cubicBezTo>
                    <a:pt x="3257" y="4792"/>
                    <a:pt x="2976" y="4792"/>
                    <a:pt x="2802" y="4619"/>
                  </a:cubicBezTo>
                  <a:lnTo>
                    <a:pt x="1884" y="3701"/>
                  </a:lnTo>
                  <a:cubicBezTo>
                    <a:pt x="1710" y="3527"/>
                    <a:pt x="1710" y="3245"/>
                    <a:pt x="1884" y="3072"/>
                  </a:cubicBezTo>
                  <a:cubicBezTo>
                    <a:pt x="2058" y="2898"/>
                    <a:pt x="2340" y="2898"/>
                    <a:pt x="2514" y="3072"/>
                  </a:cubicBezTo>
                  <a:lnTo>
                    <a:pt x="3117" y="3674"/>
                  </a:lnTo>
                  <a:lnTo>
                    <a:pt x="4387" y="2404"/>
                  </a:lnTo>
                  <a:cubicBezTo>
                    <a:pt x="4561" y="2230"/>
                    <a:pt x="4843" y="2230"/>
                    <a:pt x="5017" y="2404"/>
                  </a:cubicBezTo>
                  <a:cubicBezTo>
                    <a:pt x="5190" y="2578"/>
                    <a:pt x="5190" y="2859"/>
                    <a:pt x="5017" y="3033"/>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3" name="ïslíḓé"/>
            <p:cNvSpPr/>
            <p:nvPr/>
          </p:nvSpPr>
          <p:spPr bwMode="auto">
            <a:xfrm>
              <a:off x="7360651" y="1810393"/>
              <a:ext cx="343455" cy="339662"/>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4" name="iṩļîḋè"/>
            <p:cNvSpPr/>
            <p:nvPr/>
          </p:nvSpPr>
          <p:spPr bwMode="auto">
            <a:xfrm>
              <a:off x="4472794" y="4737435"/>
              <a:ext cx="342202" cy="258842"/>
            </a:xfrm>
            <a:custGeom>
              <a:avLst/>
              <a:gdLst>
                <a:gd name="connsiteX0" fmla="*/ 303150 w 606298"/>
                <a:gd name="connsiteY0" fmla="*/ 172180 h 458605"/>
                <a:gd name="connsiteX1" fmla="*/ 409775 w 606298"/>
                <a:gd name="connsiteY1" fmla="*/ 278664 h 458605"/>
                <a:gd name="connsiteX2" fmla="*/ 303150 w 606298"/>
                <a:gd name="connsiteY2" fmla="*/ 385148 h 458605"/>
                <a:gd name="connsiteX3" fmla="*/ 196525 w 606298"/>
                <a:gd name="connsiteY3" fmla="*/ 278664 h 458605"/>
                <a:gd name="connsiteX4" fmla="*/ 303150 w 606298"/>
                <a:gd name="connsiteY4" fmla="*/ 172180 h 458605"/>
                <a:gd name="connsiteX5" fmla="*/ 303149 w 606298"/>
                <a:gd name="connsiteY5" fmla="*/ 131787 h 458605"/>
                <a:gd name="connsiteX6" fmla="*/ 156060 w 606298"/>
                <a:gd name="connsiteY6" fmla="*/ 278654 h 458605"/>
                <a:gd name="connsiteX7" fmla="*/ 303149 w 606298"/>
                <a:gd name="connsiteY7" fmla="*/ 425430 h 458605"/>
                <a:gd name="connsiteX8" fmla="*/ 450147 w 606298"/>
                <a:gd name="connsiteY8" fmla="*/ 278654 h 458605"/>
                <a:gd name="connsiteX9" fmla="*/ 303149 w 606298"/>
                <a:gd name="connsiteY9" fmla="*/ 131787 h 458605"/>
                <a:gd name="connsiteX10" fmla="*/ 72767 w 606298"/>
                <a:gd name="connsiteY10" fmla="*/ 60502 h 458605"/>
                <a:gd name="connsiteX11" fmla="*/ 60593 w 606298"/>
                <a:gd name="connsiteY11" fmla="*/ 72657 h 458605"/>
                <a:gd name="connsiteX12" fmla="*/ 60593 w 606298"/>
                <a:gd name="connsiteY12" fmla="*/ 98155 h 458605"/>
                <a:gd name="connsiteX13" fmla="*/ 165762 w 606298"/>
                <a:gd name="connsiteY13" fmla="*/ 98155 h 458605"/>
                <a:gd name="connsiteX14" fmla="*/ 165762 w 606298"/>
                <a:gd name="connsiteY14" fmla="*/ 72657 h 458605"/>
                <a:gd name="connsiteX15" fmla="*/ 153588 w 606298"/>
                <a:gd name="connsiteY15" fmla="*/ 60502 h 458605"/>
                <a:gd name="connsiteX16" fmla="*/ 72767 w 606298"/>
                <a:gd name="connsiteY16" fmla="*/ 0 h 458605"/>
                <a:gd name="connsiteX17" fmla="*/ 153588 w 606298"/>
                <a:gd name="connsiteY17" fmla="*/ 0 h 458605"/>
                <a:gd name="connsiteX18" fmla="*/ 226355 w 606298"/>
                <a:gd name="connsiteY18" fmla="*/ 72657 h 458605"/>
                <a:gd name="connsiteX19" fmla="*/ 226355 w 606298"/>
                <a:gd name="connsiteY19" fmla="*/ 98612 h 458605"/>
                <a:gd name="connsiteX20" fmla="*/ 417654 w 606298"/>
                <a:gd name="connsiteY20" fmla="*/ 98612 h 458605"/>
                <a:gd name="connsiteX21" fmla="*/ 417654 w 606298"/>
                <a:gd name="connsiteY21" fmla="*/ 74119 h 458605"/>
                <a:gd name="connsiteX22" fmla="*/ 449781 w 606298"/>
                <a:gd name="connsiteY22" fmla="*/ 42041 h 458605"/>
                <a:gd name="connsiteX23" fmla="*/ 506713 w 606298"/>
                <a:gd name="connsiteY23" fmla="*/ 42041 h 458605"/>
                <a:gd name="connsiteX24" fmla="*/ 538932 w 606298"/>
                <a:gd name="connsiteY24" fmla="*/ 74119 h 458605"/>
                <a:gd name="connsiteX25" fmla="*/ 538932 w 606298"/>
                <a:gd name="connsiteY25" fmla="*/ 98612 h 458605"/>
                <a:gd name="connsiteX26" fmla="*/ 546712 w 606298"/>
                <a:gd name="connsiteY26" fmla="*/ 98612 h 458605"/>
                <a:gd name="connsiteX27" fmla="*/ 606298 w 606298"/>
                <a:gd name="connsiteY27" fmla="*/ 158108 h 458605"/>
                <a:gd name="connsiteX28" fmla="*/ 606298 w 606298"/>
                <a:gd name="connsiteY28" fmla="*/ 399109 h 458605"/>
                <a:gd name="connsiteX29" fmla="*/ 546712 w 606298"/>
                <a:gd name="connsiteY29" fmla="*/ 458605 h 458605"/>
                <a:gd name="connsiteX30" fmla="*/ 59495 w 606298"/>
                <a:gd name="connsiteY30" fmla="*/ 458605 h 458605"/>
                <a:gd name="connsiteX31" fmla="*/ 0 w 606298"/>
                <a:gd name="connsiteY31" fmla="*/ 399109 h 458605"/>
                <a:gd name="connsiteX32" fmla="*/ 0 w 606298"/>
                <a:gd name="connsiteY32" fmla="*/ 72657 h 458605"/>
                <a:gd name="connsiteX33" fmla="*/ 72767 w 606298"/>
                <a:gd name="connsiteY33" fmla="*/ 0 h 45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6298" h="458605">
                  <a:moveTo>
                    <a:pt x="303150" y="172180"/>
                  </a:moveTo>
                  <a:cubicBezTo>
                    <a:pt x="362037" y="172180"/>
                    <a:pt x="409775" y="219855"/>
                    <a:pt x="409775" y="278664"/>
                  </a:cubicBezTo>
                  <a:cubicBezTo>
                    <a:pt x="409775" y="337473"/>
                    <a:pt x="362037" y="385148"/>
                    <a:pt x="303150" y="385148"/>
                  </a:cubicBezTo>
                  <a:cubicBezTo>
                    <a:pt x="244263" y="385148"/>
                    <a:pt x="196525" y="337473"/>
                    <a:pt x="196525" y="278664"/>
                  </a:cubicBezTo>
                  <a:cubicBezTo>
                    <a:pt x="196525" y="219855"/>
                    <a:pt x="244263" y="172180"/>
                    <a:pt x="303150" y="172180"/>
                  </a:cubicBezTo>
                  <a:close/>
                  <a:moveTo>
                    <a:pt x="303149" y="131787"/>
                  </a:moveTo>
                  <a:cubicBezTo>
                    <a:pt x="222053" y="131787"/>
                    <a:pt x="156060" y="197681"/>
                    <a:pt x="156060" y="278654"/>
                  </a:cubicBezTo>
                  <a:cubicBezTo>
                    <a:pt x="156060" y="359536"/>
                    <a:pt x="222053" y="425430"/>
                    <a:pt x="303149" y="425430"/>
                  </a:cubicBezTo>
                  <a:cubicBezTo>
                    <a:pt x="384245" y="425430"/>
                    <a:pt x="450147" y="359536"/>
                    <a:pt x="450147" y="278654"/>
                  </a:cubicBezTo>
                  <a:cubicBezTo>
                    <a:pt x="450147" y="197681"/>
                    <a:pt x="384245" y="131787"/>
                    <a:pt x="303149" y="131787"/>
                  </a:cubicBezTo>
                  <a:close/>
                  <a:moveTo>
                    <a:pt x="72767" y="60502"/>
                  </a:moveTo>
                  <a:cubicBezTo>
                    <a:pt x="66085" y="60502"/>
                    <a:pt x="60593" y="65985"/>
                    <a:pt x="60593" y="72657"/>
                  </a:cubicBezTo>
                  <a:lnTo>
                    <a:pt x="60593" y="98155"/>
                  </a:lnTo>
                  <a:lnTo>
                    <a:pt x="165762" y="98155"/>
                  </a:lnTo>
                  <a:lnTo>
                    <a:pt x="165762" y="72657"/>
                  </a:lnTo>
                  <a:cubicBezTo>
                    <a:pt x="165762" y="65985"/>
                    <a:pt x="160270" y="60502"/>
                    <a:pt x="153588" y="60502"/>
                  </a:cubicBezTo>
                  <a:close/>
                  <a:moveTo>
                    <a:pt x="72767" y="0"/>
                  </a:moveTo>
                  <a:lnTo>
                    <a:pt x="153588" y="0"/>
                  </a:lnTo>
                  <a:cubicBezTo>
                    <a:pt x="193770" y="0"/>
                    <a:pt x="226355" y="32536"/>
                    <a:pt x="226355" y="72657"/>
                  </a:cubicBezTo>
                  <a:lnTo>
                    <a:pt x="226355" y="98612"/>
                  </a:lnTo>
                  <a:lnTo>
                    <a:pt x="417654" y="98612"/>
                  </a:lnTo>
                  <a:lnTo>
                    <a:pt x="417654" y="74119"/>
                  </a:lnTo>
                  <a:cubicBezTo>
                    <a:pt x="417654" y="56389"/>
                    <a:pt x="432024" y="42041"/>
                    <a:pt x="449781" y="42041"/>
                  </a:cubicBezTo>
                  <a:lnTo>
                    <a:pt x="506713" y="42041"/>
                  </a:lnTo>
                  <a:cubicBezTo>
                    <a:pt x="524561" y="42041"/>
                    <a:pt x="538932" y="56389"/>
                    <a:pt x="538932" y="74119"/>
                  </a:cubicBezTo>
                  <a:lnTo>
                    <a:pt x="538932" y="98612"/>
                  </a:lnTo>
                  <a:lnTo>
                    <a:pt x="546712" y="98612"/>
                  </a:lnTo>
                  <a:cubicBezTo>
                    <a:pt x="579571" y="98612"/>
                    <a:pt x="606298" y="125299"/>
                    <a:pt x="606298" y="158108"/>
                  </a:cubicBezTo>
                  <a:lnTo>
                    <a:pt x="606298" y="399109"/>
                  </a:lnTo>
                  <a:cubicBezTo>
                    <a:pt x="606298" y="431919"/>
                    <a:pt x="579571" y="458605"/>
                    <a:pt x="546712" y="458605"/>
                  </a:cubicBezTo>
                  <a:lnTo>
                    <a:pt x="59495" y="458605"/>
                  </a:lnTo>
                  <a:cubicBezTo>
                    <a:pt x="26635" y="458605"/>
                    <a:pt x="0" y="431919"/>
                    <a:pt x="0" y="399109"/>
                  </a:cubicBezTo>
                  <a:lnTo>
                    <a:pt x="0" y="72657"/>
                  </a:lnTo>
                  <a:cubicBezTo>
                    <a:pt x="0" y="32536"/>
                    <a:pt x="32585" y="0"/>
                    <a:pt x="72767" y="0"/>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5" name="îṩļiḓè"/>
            <p:cNvSpPr/>
            <p:nvPr/>
          </p:nvSpPr>
          <p:spPr>
            <a:xfrm>
              <a:off x="665163" y="1667557"/>
              <a:ext cx="3067575" cy="467559"/>
            </a:xfrm>
            <a:prstGeom prst="rect">
              <a:avLst/>
            </a:prstGeom>
          </p:spPr>
          <p:txBody>
            <a:bodyPr wrap="square" lIns="91440" tIns="45720" rIns="91440" bIns="45720" anchor="ctr" anchorCtr="0">
              <a:normAutofit/>
            </a:bodyPr>
            <a:lstStyle/>
            <a:p>
              <a:pPr algn="r"/>
              <a:r>
                <a:rPr lang="zh-CN" altLang="en-US" sz="2400" dirty="0"/>
                <a:t>创建目录</a:t>
              </a:r>
            </a:p>
          </p:txBody>
        </p:sp>
        <p:sp>
          <p:nvSpPr>
            <p:cNvPr id="46" name="ïṣľîḋê"/>
            <p:cNvSpPr/>
            <p:nvPr/>
          </p:nvSpPr>
          <p:spPr>
            <a:xfrm>
              <a:off x="8029002" y="1667557"/>
              <a:ext cx="3485135" cy="467559"/>
            </a:xfrm>
            <a:prstGeom prst="rect">
              <a:avLst/>
            </a:prstGeom>
          </p:spPr>
          <p:txBody>
            <a:bodyPr wrap="square" lIns="91440" tIns="45720" rIns="91440" bIns="45720" anchor="ctr" anchorCtr="0">
              <a:normAutofit/>
            </a:bodyPr>
            <a:lstStyle/>
            <a:p>
              <a:pPr lvl="1">
                <a:tabLst>
                  <a:tab pos="2857500" algn="ctr"/>
                </a:tabLst>
              </a:pPr>
              <a:r>
                <a:rPr lang="zh-CN" altLang="en-US" sz="2400" dirty="0"/>
                <a:t>移动目录</a:t>
              </a:r>
              <a:endParaRPr lang="en-US" altLang="zh-CN" sz="2400" dirty="0"/>
            </a:p>
          </p:txBody>
        </p:sp>
        <p:sp>
          <p:nvSpPr>
            <p:cNvPr id="47" name="išľïḓe"/>
            <p:cNvSpPr/>
            <p:nvPr/>
          </p:nvSpPr>
          <p:spPr>
            <a:xfrm>
              <a:off x="665163" y="3036926"/>
              <a:ext cx="2530918" cy="770168"/>
            </a:xfrm>
            <a:prstGeom prst="rect">
              <a:avLst/>
            </a:prstGeom>
          </p:spPr>
          <p:txBody>
            <a:bodyPr wrap="square" lIns="91440" tIns="45720" rIns="91440" bIns="45720" anchor="ctr" anchorCtr="0">
              <a:noAutofit/>
            </a:bodyPr>
            <a:lstStyle/>
            <a:p>
              <a:pPr algn="r"/>
              <a:r>
                <a:rPr lang="zh-CN" altLang="en-US" sz="2400" dirty="0"/>
                <a:t>删除目录：删除</a:t>
              </a:r>
              <a:r>
                <a:rPr lang="en-US" altLang="zh-CN" sz="2400" dirty="0"/>
                <a:t>/</a:t>
              </a:r>
              <a:r>
                <a:rPr lang="zh-CN" altLang="en-US" sz="2400" dirty="0"/>
                <a:t>不删除非空目录</a:t>
              </a:r>
            </a:p>
          </p:txBody>
        </p:sp>
        <p:sp>
          <p:nvSpPr>
            <p:cNvPr id="48" name="îṧľïdè"/>
            <p:cNvSpPr/>
            <p:nvPr/>
          </p:nvSpPr>
          <p:spPr>
            <a:xfrm>
              <a:off x="8632118" y="3161434"/>
              <a:ext cx="2882020" cy="467559"/>
            </a:xfrm>
            <a:prstGeom prst="rect">
              <a:avLst/>
            </a:prstGeom>
          </p:spPr>
          <p:txBody>
            <a:bodyPr wrap="square" lIns="91440" tIns="45720" rIns="91440" bIns="45720" anchor="ctr" anchorCtr="0">
              <a:normAutofit/>
            </a:bodyPr>
            <a:lstStyle/>
            <a:p>
              <a:pPr lvl="1">
                <a:tabLst>
                  <a:tab pos="2857500" algn="ctr"/>
                </a:tabLst>
              </a:pPr>
              <a:r>
                <a:rPr lang="zh-CN" altLang="en-US" sz="2400" dirty="0"/>
                <a:t>链接操作</a:t>
              </a:r>
              <a:endParaRPr lang="en-US" altLang="zh-CN" sz="2400" dirty="0"/>
            </a:p>
          </p:txBody>
        </p:sp>
        <p:sp>
          <p:nvSpPr>
            <p:cNvPr id="49" name="işľîḓé"/>
            <p:cNvSpPr/>
            <p:nvPr/>
          </p:nvSpPr>
          <p:spPr>
            <a:xfrm>
              <a:off x="1877305" y="4708346"/>
              <a:ext cx="2274041" cy="467559"/>
            </a:xfrm>
            <a:prstGeom prst="rect">
              <a:avLst/>
            </a:prstGeom>
          </p:spPr>
          <p:txBody>
            <a:bodyPr wrap="square" lIns="91440" tIns="45720" rIns="91440" bIns="45720" anchor="ctr" anchorCtr="0">
              <a:normAutofit/>
            </a:bodyPr>
            <a:lstStyle/>
            <a:p>
              <a:pPr lvl="1">
                <a:tabLst>
                  <a:tab pos="2857500" algn="ctr"/>
                </a:tabLst>
              </a:pPr>
              <a:r>
                <a:rPr lang="zh-CN" altLang="en-US" sz="2400" dirty="0"/>
                <a:t>改变目录</a:t>
              </a:r>
              <a:endParaRPr lang="en-US" altLang="zh-CN" sz="2400" dirty="0"/>
            </a:p>
          </p:txBody>
        </p:sp>
        <p:sp>
          <p:nvSpPr>
            <p:cNvPr id="50" name="ïśļíde"/>
            <p:cNvSpPr/>
            <p:nvPr/>
          </p:nvSpPr>
          <p:spPr>
            <a:xfrm>
              <a:off x="8029002" y="4708346"/>
              <a:ext cx="3485135" cy="467559"/>
            </a:xfrm>
            <a:prstGeom prst="rect">
              <a:avLst/>
            </a:prstGeom>
          </p:spPr>
          <p:txBody>
            <a:bodyPr wrap="square" lIns="91440" tIns="45720" rIns="91440" bIns="45720" anchor="ctr" anchorCtr="0">
              <a:normAutofit/>
            </a:bodyPr>
            <a:lstStyle/>
            <a:p>
              <a:pPr lvl="1">
                <a:tabLst>
                  <a:tab pos="2857500" algn="ctr"/>
                </a:tabLst>
              </a:pPr>
              <a:r>
                <a:rPr lang="zh-CN" altLang="en-US" sz="2400" dirty="0"/>
                <a:t>查找操作</a:t>
              </a:r>
              <a:endParaRPr lang="en-US" altLang="zh-CN" sz="2400"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8.3.4 </a:t>
            </a:r>
            <a:r>
              <a:rPr lang="zh-CN" altLang="en-US" sz="2800" b="1" dirty="0">
                <a:solidFill>
                  <a:schemeClr val="bg1"/>
                </a:solidFill>
              </a:rPr>
              <a:t>无环图目录</a:t>
            </a:r>
          </a:p>
        </p:txBody>
      </p:sp>
      <p:sp>
        <p:nvSpPr>
          <p:cNvPr id="24" name="Rectangle 3"/>
          <p:cNvSpPr txBox="1">
            <a:spLocks noChangeArrowheads="1"/>
          </p:cNvSpPr>
          <p:nvPr/>
        </p:nvSpPr>
        <p:spPr bwMode="auto">
          <a:xfrm>
            <a:off x="845806" y="1244403"/>
            <a:ext cx="8229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FF0000"/>
                </a:solidFill>
                <a:effectLst/>
                <a:uLnTx/>
                <a:uFillTx/>
                <a:latin typeface="+mn-ea"/>
                <a:cs typeface="+mn-cs"/>
              </a:rPr>
              <a:t>有共享的</a:t>
            </a:r>
            <a:r>
              <a:rPr kumimoji="0" lang="zh-CN" altLang="en-US" b="0" i="0" u="none" strike="noStrike" kern="1200" cap="none" spc="0" normalizeH="0" baseline="0" noProof="0" dirty="0">
                <a:ln>
                  <a:noFill/>
                </a:ln>
                <a:effectLst/>
                <a:uLnTx/>
                <a:uFillTx/>
                <a:latin typeface="+mn-ea"/>
                <a:cs typeface="+mn-cs"/>
              </a:rPr>
              <a:t>子目录和文件</a:t>
            </a:r>
          </a:p>
        </p:txBody>
      </p:sp>
      <p:pic>
        <p:nvPicPr>
          <p:cNvPr id="51" name="图片 50"/>
          <p:cNvPicPr>
            <a:picLocks noChangeAspect="1"/>
          </p:cNvPicPr>
          <p:nvPr/>
        </p:nvPicPr>
        <p:blipFill>
          <a:blip r:embed="rId2">
            <a:clrChange>
              <a:clrFrom>
                <a:srgbClr val="FFFFFF"/>
              </a:clrFrom>
              <a:clrTo>
                <a:srgbClr val="FFFFFF">
                  <a:alpha val="0"/>
                </a:srgbClr>
              </a:clrTo>
            </a:clrChange>
          </a:blip>
          <a:stretch>
            <a:fillRect/>
          </a:stretch>
        </p:blipFill>
        <p:spPr>
          <a:xfrm>
            <a:off x="2144794" y="1111238"/>
            <a:ext cx="8135547" cy="514988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8.3.5 </a:t>
            </a:r>
            <a:r>
              <a:rPr lang="zh-CN" altLang="en-US" sz="2800" b="1" dirty="0">
                <a:solidFill>
                  <a:schemeClr val="bg1"/>
                </a:solidFill>
              </a:rPr>
              <a:t>目录查询技术</a:t>
            </a:r>
          </a:p>
        </p:txBody>
      </p:sp>
      <p:sp>
        <p:nvSpPr>
          <p:cNvPr id="7" name="内容占位符 2"/>
          <p:cNvSpPr txBox="1"/>
          <p:nvPr/>
        </p:nvSpPr>
        <p:spPr>
          <a:xfrm>
            <a:off x="1475122" y="1256506"/>
            <a:ext cx="4468969" cy="166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dirty="0">
                <a:solidFill>
                  <a:srgbClr val="FF0000"/>
                </a:solidFill>
              </a:rPr>
              <a:t>线性检索法：</a:t>
            </a:r>
          </a:p>
          <a:p>
            <a:pPr marL="342900" lvl="1" indent="-342900">
              <a:lnSpc>
                <a:spcPct val="150000"/>
              </a:lnSpc>
              <a:spcBef>
                <a:spcPts val="300"/>
              </a:spcBef>
              <a:buClr>
                <a:srgbClr val="E71101"/>
              </a:buClr>
              <a:buSzPct val="100000"/>
              <a:buFont typeface="Wingdings" panose="05000000000000000000" pitchFamily="2" charset="2"/>
              <a:buChar char="n"/>
              <a:defRPr/>
            </a:pPr>
            <a:r>
              <a:rPr lang="zh-CN" altLang="en-US" sz="2400" dirty="0">
                <a:solidFill>
                  <a:schemeClr val="tx1">
                    <a:lumMod val="65000"/>
                    <a:lumOff val="35000"/>
                  </a:schemeClr>
                </a:solidFill>
              </a:rPr>
              <a:t>顺序检索法。</a:t>
            </a:r>
          </a:p>
          <a:p>
            <a:pPr marL="342900" lvl="1" indent="-342900">
              <a:lnSpc>
                <a:spcPct val="150000"/>
              </a:lnSpc>
              <a:spcBef>
                <a:spcPts val="300"/>
              </a:spcBef>
              <a:buClr>
                <a:srgbClr val="E71101"/>
              </a:buClr>
              <a:buSzPct val="100000"/>
              <a:buFont typeface="Wingdings" panose="05000000000000000000" pitchFamily="2" charset="2"/>
              <a:buChar char="n"/>
              <a:defRPr/>
            </a:pPr>
            <a:r>
              <a:rPr lang="zh-CN" altLang="en-US" sz="2400" dirty="0">
                <a:solidFill>
                  <a:schemeClr val="tx1">
                    <a:lumMod val="65000"/>
                    <a:lumOff val="35000"/>
                  </a:schemeClr>
                </a:solidFill>
              </a:rPr>
              <a:t>查找</a:t>
            </a:r>
            <a:r>
              <a:rPr lang="en-US" altLang="zh-CN" sz="2400" dirty="0">
                <a:solidFill>
                  <a:schemeClr val="tx1">
                    <a:lumMod val="65000"/>
                    <a:lumOff val="35000"/>
                  </a:schemeClr>
                </a:solidFill>
              </a:rPr>
              <a:t>/</a:t>
            </a:r>
            <a:r>
              <a:rPr lang="en-US" altLang="zh-CN" sz="2400" dirty="0" err="1">
                <a:solidFill>
                  <a:schemeClr val="tx1">
                    <a:lumMod val="65000"/>
                    <a:lumOff val="35000"/>
                  </a:schemeClr>
                </a:solidFill>
              </a:rPr>
              <a:t>usr</a:t>
            </a:r>
            <a:r>
              <a:rPr lang="en-US" altLang="zh-CN" sz="2400" dirty="0">
                <a:solidFill>
                  <a:schemeClr val="tx1">
                    <a:lumMod val="65000"/>
                    <a:lumOff val="35000"/>
                  </a:schemeClr>
                </a:solidFill>
              </a:rPr>
              <a:t>/</a:t>
            </a:r>
            <a:r>
              <a:rPr lang="en-US" altLang="zh-CN" sz="2400" dirty="0" err="1">
                <a:solidFill>
                  <a:schemeClr val="tx1">
                    <a:lumMod val="65000"/>
                    <a:lumOff val="35000"/>
                  </a:schemeClr>
                </a:solidFill>
              </a:rPr>
              <a:t>ast</a:t>
            </a:r>
            <a:r>
              <a:rPr lang="en-US" altLang="zh-CN" sz="2400" dirty="0">
                <a:solidFill>
                  <a:schemeClr val="tx1">
                    <a:lumMod val="65000"/>
                    <a:lumOff val="35000"/>
                  </a:schemeClr>
                </a:solidFill>
              </a:rPr>
              <a:t>/</a:t>
            </a:r>
            <a:r>
              <a:rPr lang="en-US" altLang="zh-CN" sz="2400" dirty="0" err="1">
                <a:solidFill>
                  <a:schemeClr val="tx1">
                    <a:lumMod val="65000"/>
                    <a:lumOff val="35000"/>
                  </a:schemeClr>
                </a:solidFill>
              </a:rPr>
              <a:t>mbox</a:t>
            </a:r>
            <a:r>
              <a:rPr lang="zh-CN" altLang="en-US" sz="2400" dirty="0">
                <a:solidFill>
                  <a:schemeClr val="tx1">
                    <a:lumMod val="65000"/>
                    <a:lumOff val="35000"/>
                  </a:schemeClr>
                </a:solidFill>
              </a:rPr>
              <a:t>的过程。</a:t>
            </a:r>
          </a:p>
        </p:txBody>
      </p:sp>
      <p:grpSp>
        <p:nvGrpSpPr>
          <p:cNvPr id="2" name="组合 1"/>
          <p:cNvGrpSpPr/>
          <p:nvPr/>
        </p:nvGrpSpPr>
        <p:grpSpPr>
          <a:xfrm>
            <a:off x="589878" y="1411054"/>
            <a:ext cx="712277" cy="418475"/>
            <a:chOff x="673100" y="2982961"/>
            <a:chExt cx="1597850" cy="938764"/>
          </a:xfrm>
        </p:grpSpPr>
        <p:sp>
          <p:nvSpPr>
            <p:cNvPr id="11" name="ïsḷîde"/>
            <p:cNvSpPr/>
            <p:nvPr/>
          </p:nvSpPr>
          <p:spPr bwMode="auto">
            <a:xfrm>
              <a:off x="673100" y="2982961"/>
              <a:ext cx="1597850" cy="938764"/>
            </a:xfrm>
            <a:prstGeom prst="hexagon">
              <a:avLst/>
            </a:prstGeom>
            <a:solidFill>
              <a:schemeClr val="accent1"/>
            </a:solidFill>
            <a:ln w="19050">
              <a:noFill/>
              <a:round/>
            </a:ln>
          </p:spPr>
          <p:txBody>
            <a:bodyPr wrap="square" lIns="91440" tIns="45720" rIns="91440" bIns="45720" anchor="ctr">
              <a:normAutofit fontScale="47500" lnSpcReduction="20000"/>
            </a:bodyPr>
            <a:lstStyle/>
            <a:p>
              <a:pPr algn="ctr"/>
              <a:endParaRPr lang="en-US" altLang="zh-CN" sz="3200" dirty="0">
                <a:solidFill>
                  <a:schemeClr val="bg1">
                    <a:lumMod val="100000"/>
                  </a:schemeClr>
                </a:solidFill>
                <a:latin typeface="Impact" panose="020B0806030902050204" pitchFamily="34" charset="0"/>
              </a:endParaRPr>
            </a:p>
          </p:txBody>
        </p:sp>
        <p:sp>
          <p:nvSpPr>
            <p:cNvPr id="12" name="iṥḻíḓê"/>
            <p:cNvSpPr/>
            <p:nvPr/>
          </p:nvSpPr>
          <p:spPr bwMode="auto">
            <a:xfrm>
              <a:off x="1212384" y="3153135"/>
              <a:ext cx="567411" cy="566350"/>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fontScale="70000" lnSpcReduction="20000"/>
            </a:bodyPr>
            <a:lstStyle/>
            <a:p>
              <a:endParaRPr lang="zh-CN" altLang="en-US"/>
            </a:p>
          </p:txBody>
        </p:sp>
      </p:grpSp>
      <p:grpSp>
        <p:nvGrpSpPr>
          <p:cNvPr id="13" name="组合 12"/>
          <p:cNvGrpSpPr/>
          <p:nvPr/>
        </p:nvGrpSpPr>
        <p:grpSpPr>
          <a:xfrm>
            <a:off x="635240" y="3999421"/>
            <a:ext cx="712277" cy="418475"/>
            <a:chOff x="673100" y="2982961"/>
            <a:chExt cx="1597850" cy="938764"/>
          </a:xfrm>
        </p:grpSpPr>
        <p:sp>
          <p:nvSpPr>
            <p:cNvPr id="14" name="ïsḷîde"/>
            <p:cNvSpPr/>
            <p:nvPr/>
          </p:nvSpPr>
          <p:spPr bwMode="auto">
            <a:xfrm>
              <a:off x="673100" y="2982961"/>
              <a:ext cx="1597850" cy="938764"/>
            </a:xfrm>
            <a:prstGeom prst="hexagon">
              <a:avLst/>
            </a:prstGeom>
            <a:solidFill>
              <a:schemeClr val="accent1"/>
            </a:solidFill>
            <a:ln w="19050">
              <a:noFill/>
              <a:round/>
            </a:ln>
          </p:spPr>
          <p:txBody>
            <a:bodyPr wrap="square" lIns="91440" tIns="45720" rIns="91440" bIns="45720" anchor="ctr">
              <a:normAutofit fontScale="47500" lnSpcReduction="20000"/>
            </a:bodyPr>
            <a:lstStyle/>
            <a:p>
              <a:pPr algn="ctr"/>
              <a:endParaRPr lang="en-US" altLang="zh-CN" sz="3200" dirty="0">
                <a:solidFill>
                  <a:schemeClr val="bg1">
                    <a:lumMod val="100000"/>
                  </a:schemeClr>
                </a:solidFill>
                <a:latin typeface="Impact" panose="020B0806030902050204" pitchFamily="34" charset="0"/>
              </a:endParaRPr>
            </a:p>
          </p:txBody>
        </p:sp>
        <p:sp>
          <p:nvSpPr>
            <p:cNvPr id="15" name="iṥḻíḓê"/>
            <p:cNvSpPr/>
            <p:nvPr/>
          </p:nvSpPr>
          <p:spPr bwMode="auto">
            <a:xfrm>
              <a:off x="1212384" y="3153135"/>
              <a:ext cx="567411" cy="566350"/>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fontScale="70000" lnSpcReduction="20000"/>
            </a:bodyPr>
            <a:lstStyle/>
            <a:p>
              <a:endParaRPr lang="zh-CN" altLang="en-US"/>
            </a:p>
          </p:txBody>
        </p:sp>
      </p:grpSp>
      <p:sp>
        <p:nvSpPr>
          <p:cNvPr id="16" name="内容占位符 2"/>
          <p:cNvSpPr txBox="1"/>
          <p:nvPr/>
        </p:nvSpPr>
        <p:spPr>
          <a:xfrm>
            <a:off x="1456089" y="3997173"/>
            <a:ext cx="10466621" cy="28563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rgbClr val="0000FF"/>
                </a:solidFill>
              </a:rPr>
              <a:t>Hash</a:t>
            </a:r>
            <a:r>
              <a:rPr lang="zh-CN" altLang="en-US" sz="2400" dirty="0">
                <a:solidFill>
                  <a:srgbClr val="0000FF"/>
                </a:solidFill>
              </a:rPr>
              <a:t>方法：</a:t>
            </a:r>
            <a:endParaRPr lang="en-US" altLang="zh-CN" sz="2400" dirty="0">
              <a:solidFill>
                <a:srgbClr val="0000FF"/>
              </a:solidFill>
            </a:endParaRPr>
          </a:p>
          <a:p>
            <a:pPr indent="-360045">
              <a:lnSpc>
                <a:spcPct val="112000"/>
              </a:lnSpc>
              <a:buClr>
                <a:srgbClr val="0000FF"/>
              </a:buClr>
              <a:buFont typeface="Wingdings" panose="05000000000000000000" pitchFamily="2" charset="2"/>
              <a:buChar char="n"/>
            </a:pPr>
            <a:r>
              <a:rPr lang="zh-CN" altLang="en-US" sz="2400" dirty="0"/>
              <a:t>系统利用用户提供的文件名，将之变换为文件目录的索引值，再利用该索引值到目录中去查找。</a:t>
            </a:r>
          </a:p>
          <a:p>
            <a:pPr indent="-360045">
              <a:lnSpc>
                <a:spcPct val="112000"/>
              </a:lnSpc>
              <a:buClr>
                <a:srgbClr val="0000FF"/>
              </a:buClr>
              <a:buFont typeface="Wingdings" panose="05000000000000000000" pitchFamily="2" charset="2"/>
              <a:buChar char="n"/>
            </a:pPr>
            <a:r>
              <a:rPr lang="zh-CN" altLang="en-US" sz="2400" dirty="0"/>
              <a:t>模式匹配（*  ？）时，无法使用</a:t>
            </a:r>
            <a:r>
              <a:rPr lang="en-US" altLang="zh-CN" sz="2400" dirty="0"/>
              <a:t>Hash</a:t>
            </a:r>
            <a:r>
              <a:rPr lang="zh-CN" altLang="en-US" sz="2400" dirty="0"/>
              <a:t>方法。</a:t>
            </a:r>
          </a:p>
          <a:p>
            <a:pPr indent="-360045">
              <a:lnSpc>
                <a:spcPct val="112000"/>
              </a:lnSpc>
              <a:buClr>
                <a:srgbClr val="0000FF"/>
              </a:buClr>
              <a:buFont typeface="Wingdings" panose="05000000000000000000" pitchFamily="2" charset="2"/>
              <a:buChar char="n"/>
            </a:pPr>
            <a:r>
              <a:rPr lang="zh-CN" altLang="en-US" sz="2400" dirty="0"/>
              <a:t>处理冲突使用有效规则。</a:t>
            </a:r>
          </a:p>
          <a:p>
            <a:pPr marL="0" indent="0">
              <a:buNone/>
            </a:pPr>
            <a:endParaRPr lang="zh-CN" altLang="en-US" sz="2400" dirty="0">
              <a:solidFill>
                <a:srgbClr val="0000FF"/>
              </a:solidFill>
            </a:endParaRPr>
          </a:p>
        </p:txBody>
      </p:sp>
      <p:pic>
        <p:nvPicPr>
          <p:cNvPr id="18" name="图片 17"/>
          <p:cNvPicPr>
            <a:picLocks noChangeAspect="1"/>
          </p:cNvPicPr>
          <p:nvPr/>
        </p:nvPicPr>
        <p:blipFill>
          <a:blip r:embed="rId2"/>
          <a:stretch>
            <a:fillRect/>
          </a:stretch>
        </p:blipFill>
        <p:spPr>
          <a:xfrm>
            <a:off x="5476985" y="1257116"/>
            <a:ext cx="6286292" cy="31607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22" name="矩形 21"/>
          <p:cNvSpPr/>
          <p:nvPr/>
        </p:nvSpPr>
        <p:spPr>
          <a:xfrm>
            <a:off x="1696469" y="1737498"/>
            <a:ext cx="4500146" cy="461665"/>
          </a:xfrm>
          <a:prstGeom prst="rect">
            <a:avLst/>
          </a:prstGeom>
        </p:spPr>
        <p:txBody>
          <a:bodyPr wrap="square">
            <a:spAutoFit/>
          </a:bodyPr>
          <a:lstStyle/>
          <a:p>
            <a:r>
              <a:rPr lang="en-US" altLang="zh-CN" sz="2400" dirty="0">
                <a:latin typeface="+mj-ea"/>
                <a:ea typeface="+mj-ea"/>
              </a:rPr>
              <a:t>8.1 </a:t>
            </a:r>
            <a:r>
              <a:rPr lang="zh-CN" altLang="en-US" sz="2400" dirty="0">
                <a:latin typeface="+mj-ea"/>
                <a:ea typeface="+mj-ea"/>
              </a:rPr>
              <a:t>文件和文件系统</a:t>
            </a:r>
          </a:p>
        </p:txBody>
      </p:sp>
      <p:sp>
        <p:nvSpPr>
          <p:cNvPr id="23" name="矩形 22"/>
          <p:cNvSpPr/>
          <p:nvPr/>
        </p:nvSpPr>
        <p:spPr>
          <a:xfrm>
            <a:off x="1696469" y="2375673"/>
            <a:ext cx="3682150" cy="461665"/>
          </a:xfrm>
          <a:prstGeom prst="rect">
            <a:avLst/>
          </a:prstGeom>
        </p:spPr>
        <p:txBody>
          <a:bodyPr wrap="square">
            <a:spAutoFit/>
          </a:bodyPr>
          <a:lstStyle/>
          <a:p>
            <a:r>
              <a:rPr lang="en-US" altLang="zh-CN" sz="2400" dirty="0">
                <a:latin typeface="+mj-ea"/>
              </a:rPr>
              <a:t>8.2 </a:t>
            </a:r>
            <a:r>
              <a:rPr lang="zh-CN" altLang="en-US" sz="2400" dirty="0">
                <a:latin typeface="+mj-ea"/>
              </a:rPr>
              <a:t>文件的逻辑结构</a:t>
            </a:r>
            <a:endParaRPr lang="en-US" altLang="zh-CN" sz="2400" dirty="0">
              <a:latin typeface="+mj-ea"/>
            </a:endParaRPr>
          </a:p>
        </p:txBody>
      </p:sp>
      <p:sp>
        <p:nvSpPr>
          <p:cNvPr id="24" name="矩形 23"/>
          <p:cNvSpPr/>
          <p:nvPr/>
        </p:nvSpPr>
        <p:spPr>
          <a:xfrm>
            <a:off x="1696468" y="2994798"/>
            <a:ext cx="3488967" cy="461665"/>
          </a:xfrm>
          <a:prstGeom prst="rect">
            <a:avLst/>
          </a:prstGeom>
        </p:spPr>
        <p:txBody>
          <a:bodyPr wrap="square">
            <a:spAutoFit/>
          </a:bodyPr>
          <a:lstStyle/>
          <a:p>
            <a:r>
              <a:rPr lang="en-US" altLang="zh-CN" sz="2400" dirty="0">
                <a:latin typeface="+mj-ea"/>
              </a:rPr>
              <a:t>8.3 </a:t>
            </a:r>
            <a:r>
              <a:rPr lang="zh-CN" altLang="en-US" sz="2400" dirty="0">
                <a:latin typeface="+mj-ea"/>
              </a:rPr>
              <a:t>文件目录</a:t>
            </a:r>
            <a:endParaRPr lang="en-US" altLang="zh-CN" sz="2400" dirty="0">
              <a:latin typeface="+mj-ea"/>
            </a:endParaRPr>
          </a:p>
        </p:txBody>
      </p:sp>
      <p:sp>
        <p:nvSpPr>
          <p:cNvPr id="25" name="矩形 24"/>
          <p:cNvSpPr/>
          <p:nvPr/>
        </p:nvSpPr>
        <p:spPr>
          <a:xfrm>
            <a:off x="1696468" y="3613923"/>
            <a:ext cx="3488967" cy="461665"/>
          </a:xfrm>
          <a:prstGeom prst="rect">
            <a:avLst/>
          </a:prstGeom>
        </p:spPr>
        <p:txBody>
          <a:bodyPr wrap="square">
            <a:spAutoFit/>
          </a:bodyPr>
          <a:lstStyle/>
          <a:p>
            <a:r>
              <a:rPr lang="en-US" altLang="zh-CN" sz="2400" b="1" dirty="0">
                <a:solidFill>
                  <a:srgbClr val="0000FF"/>
                </a:solidFill>
                <a:latin typeface="+mj-ea"/>
              </a:rPr>
              <a:t>8.4 </a:t>
            </a:r>
            <a:r>
              <a:rPr lang="zh-CN" altLang="en-US" sz="2400" b="1" dirty="0">
                <a:solidFill>
                  <a:srgbClr val="0000FF"/>
                </a:solidFill>
                <a:latin typeface="+mj-ea"/>
              </a:rPr>
              <a:t>文件共享</a:t>
            </a:r>
            <a:endParaRPr lang="en-US" altLang="zh-CN" sz="2400" b="1" dirty="0">
              <a:solidFill>
                <a:srgbClr val="0000FF"/>
              </a:solidFill>
              <a:latin typeface="+mj-ea"/>
            </a:endParaRPr>
          </a:p>
        </p:txBody>
      </p:sp>
      <p:sp>
        <p:nvSpPr>
          <p:cNvPr id="27" name="矩形 26"/>
          <p:cNvSpPr/>
          <p:nvPr/>
        </p:nvSpPr>
        <p:spPr>
          <a:xfrm>
            <a:off x="1696469" y="4233048"/>
            <a:ext cx="3905342" cy="461665"/>
          </a:xfrm>
          <a:prstGeom prst="rect">
            <a:avLst/>
          </a:prstGeom>
        </p:spPr>
        <p:txBody>
          <a:bodyPr wrap="square">
            <a:spAutoFit/>
          </a:bodyPr>
          <a:lstStyle/>
          <a:p>
            <a:r>
              <a:rPr lang="en-US" altLang="zh-CN" sz="2400" dirty="0">
                <a:latin typeface="+mj-ea"/>
              </a:rPr>
              <a:t>8.5 </a:t>
            </a:r>
            <a:r>
              <a:rPr lang="zh-CN" altLang="en-US" sz="2400" dirty="0">
                <a:latin typeface="+mj-ea"/>
              </a:rPr>
              <a:t>文件保护</a:t>
            </a:r>
            <a:endParaRPr lang="en-US" altLang="zh-CN" sz="2400" dirty="0">
              <a:latin typeface="+mj-ea"/>
            </a:endParaRPr>
          </a:p>
        </p:txBody>
      </p:sp>
      <p:sp>
        <p:nvSpPr>
          <p:cNvPr id="28" name="矩形 27"/>
          <p:cNvSpPr/>
          <p:nvPr/>
        </p:nvSpPr>
        <p:spPr>
          <a:xfrm>
            <a:off x="1696468" y="4852173"/>
            <a:ext cx="3682151" cy="461665"/>
          </a:xfrm>
          <a:prstGeom prst="rect">
            <a:avLst/>
          </a:prstGeom>
        </p:spPr>
        <p:txBody>
          <a:bodyPr wrap="square">
            <a:spAutoFit/>
          </a:bodyPr>
          <a:lstStyle/>
          <a:p>
            <a:r>
              <a:rPr lang="en-US" altLang="zh-CN" sz="2400" dirty="0">
                <a:latin typeface="+mj-ea"/>
              </a:rPr>
              <a:t>8.6  Linux</a:t>
            </a:r>
            <a:r>
              <a:rPr lang="zh-CN" altLang="en-US" sz="2400" dirty="0">
                <a:latin typeface="+mj-ea"/>
              </a:rPr>
              <a:t>文件系统实例</a:t>
            </a:r>
            <a:endParaRPr lang="en-US" altLang="zh-CN" sz="2400" dirty="0">
              <a:latin typeface="+mj-ea"/>
            </a:endParaRPr>
          </a:p>
        </p:txBody>
      </p:sp>
      <p:sp>
        <p:nvSpPr>
          <p:cNvPr id="3" name="矩形 2"/>
          <p:cNvSpPr/>
          <p:nvPr/>
        </p:nvSpPr>
        <p:spPr>
          <a:xfrm>
            <a:off x="7395099" y="2386337"/>
            <a:ext cx="387798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8</a:t>
            </a:r>
            <a:r>
              <a:rPr lang="zh-CN" altLang="en-US" sz="3600" dirty="0">
                <a:solidFill>
                  <a:srgbClr val="000000"/>
                </a:solidFill>
              </a:rPr>
              <a:t>章 </a:t>
            </a:r>
            <a:r>
              <a:rPr lang="en-US" altLang="zh-CN" sz="3600" dirty="0">
                <a:solidFill>
                  <a:srgbClr val="000000"/>
                </a:solidFill>
              </a:rPr>
              <a:t>	</a:t>
            </a:r>
            <a:r>
              <a:rPr lang="zh-CN" altLang="en-US" sz="3600" dirty="0">
                <a:solidFill>
                  <a:srgbClr val="000000"/>
                </a:solidFill>
              </a:rPr>
              <a:t>文件管理</a:t>
            </a:r>
            <a:endParaRPr lang="zh-CN" altLang="en-US" sz="3600" dirty="0"/>
          </a:p>
        </p:txBody>
      </p:sp>
      <p:cxnSp>
        <p:nvCxnSpPr>
          <p:cNvPr id="5" name="直接连接符 4"/>
          <p:cNvCxnSpPr/>
          <p:nvPr/>
        </p:nvCxnSpPr>
        <p:spPr>
          <a:xfrm>
            <a:off x="7421733" y="3190471"/>
            <a:ext cx="412538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1700488"/>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285628"/>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941097"/>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559570"/>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185650"/>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823363"/>
            <a:ext cx="527050" cy="527050"/>
          </a:xfrm>
          <a:prstGeom prst="rect">
            <a:avLst/>
          </a:prstGeom>
          <a:ln>
            <a:noFill/>
          </a:ln>
          <a:effectLst>
            <a:softEdge rad="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8.1 </a:t>
            </a:r>
            <a:r>
              <a:rPr lang="zh-CN" altLang="en-US" sz="2800" b="1" dirty="0">
                <a:solidFill>
                  <a:schemeClr val="bg1"/>
                </a:solidFill>
              </a:rPr>
              <a:t>文件和文件系统</a:t>
            </a:r>
          </a:p>
        </p:txBody>
      </p:sp>
      <p:sp>
        <p:nvSpPr>
          <p:cNvPr id="10" name="矩形 9"/>
          <p:cNvSpPr/>
          <p:nvPr/>
        </p:nvSpPr>
        <p:spPr>
          <a:xfrm>
            <a:off x="1856268" y="1622085"/>
            <a:ext cx="4500146" cy="2538095"/>
          </a:xfrm>
          <a:prstGeom prst="rect">
            <a:avLst/>
          </a:prstGeom>
        </p:spPr>
        <p:txBody>
          <a:bodyPr wrap="square">
            <a:spAutoFit/>
          </a:bodyPr>
          <a:lstStyle/>
          <a:p>
            <a:pPr>
              <a:lnSpc>
                <a:spcPct val="150000"/>
              </a:lnSpc>
              <a:spcBef>
                <a:spcPts val="600"/>
              </a:spcBef>
            </a:pPr>
            <a:r>
              <a:rPr lang="zh-CN" altLang="en-US" sz="2400" dirty="0">
                <a:latin typeface="+mj-ea"/>
                <a:ea typeface="+mj-ea"/>
              </a:rPr>
              <a:t>8.1.1 数据项、记录和文件</a:t>
            </a:r>
          </a:p>
          <a:p>
            <a:pPr>
              <a:lnSpc>
                <a:spcPct val="150000"/>
              </a:lnSpc>
              <a:spcBef>
                <a:spcPts val="600"/>
              </a:spcBef>
            </a:pPr>
            <a:r>
              <a:rPr lang="en-US" altLang="zh-CN" sz="2400" dirty="0">
                <a:latin typeface="+mj-ea"/>
                <a:ea typeface="+mj-ea"/>
              </a:rPr>
              <a:t>8.1.2 </a:t>
            </a:r>
            <a:r>
              <a:rPr lang="zh-CN" altLang="en-US" sz="2400" dirty="0">
                <a:latin typeface="+mj-ea"/>
                <a:ea typeface="+mj-ea"/>
              </a:rPr>
              <a:t>文件名和文件类型</a:t>
            </a:r>
          </a:p>
          <a:p>
            <a:pPr>
              <a:lnSpc>
                <a:spcPct val="150000"/>
              </a:lnSpc>
              <a:spcBef>
                <a:spcPts val="600"/>
              </a:spcBef>
            </a:pPr>
            <a:r>
              <a:rPr lang="en-US" altLang="zh-CN" sz="2400" dirty="0">
                <a:latin typeface="+mj-ea"/>
                <a:ea typeface="+mj-ea"/>
              </a:rPr>
              <a:t>8.1.3 </a:t>
            </a:r>
            <a:r>
              <a:rPr lang="zh-CN" altLang="en-US" sz="2400" dirty="0">
                <a:latin typeface="+mj-ea"/>
                <a:ea typeface="+mj-ea"/>
              </a:rPr>
              <a:t>文件系统的层次结构</a:t>
            </a:r>
          </a:p>
          <a:p>
            <a:pPr>
              <a:lnSpc>
                <a:spcPct val="150000"/>
              </a:lnSpc>
              <a:spcBef>
                <a:spcPts val="600"/>
              </a:spcBef>
            </a:pPr>
            <a:r>
              <a:rPr lang="en-US" altLang="zh-CN" sz="2400" dirty="0">
                <a:latin typeface="+mj-ea"/>
                <a:ea typeface="+mj-ea"/>
              </a:rPr>
              <a:t>8.1.4 </a:t>
            </a:r>
            <a:r>
              <a:rPr lang="zh-CN" altLang="en-US" sz="2400" dirty="0">
                <a:latin typeface="+mj-ea"/>
                <a:ea typeface="+mj-ea"/>
              </a:rPr>
              <a:t>文件操作</a:t>
            </a:r>
          </a:p>
        </p:txBody>
      </p:sp>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1700488"/>
            <a:ext cx="527050" cy="527050"/>
          </a:xfrm>
          <a:prstGeom prst="rect">
            <a:avLst/>
          </a:prstGeom>
          <a:ln>
            <a:noFill/>
          </a:ln>
          <a:effectLst>
            <a:softEdge rad="0"/>
          </a:effectLst>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285628"/>
            <a:ext cx="527050" cy="527050"/>
          </a:xfrm>
          <a:prstGeom prst="rect">
            <a:avLst/>
          </a:prstGeom>
          <a:ln>
            <a:noFill/>
          </a:ln>
          <a:effectLst>
            <a:softEdge rad="0"/>
          </a:effectLst>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941097"/>
            <a:ext cx="527050" cy="527050"/>
          </a:xfrm>
          <a:prstGeom prst="rect">
            <a:avLst/>
          </a:prstGeom>
          <a:ln>
            <a:noFill/>
          </a:ln>
          <a:effectLst>
            <a:softEdge rad="0"/>
          </a:effectLst>
        </p:spPr>
      </p:pic>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559570"/>
            <a:ext cx="527050" cy="527050"/>
          </a:xfrm>
          <a:prstGeom prst="rect">
            <a:avLst/>
          </a:prstGeom>
          <a:ln>
            <a:noFill/>
          </a:ln>
          <a:effectLst>
            <a:softEdge rad="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8.4 </a:t>
            </a:r>
            <a:r>
              <a:rPr lang="zh-CN" altLang="en-US" sz="2800" b="1" dirty="0">
                <a:solidFill>
                  <a:schemeClr val="bg1"/>
                </a:solidFill>
              </a:rPr>
              <a:t>文件共享</a:t>
            </a:r>
          </a:p>
        </p:txBody>
      </p:sp>
      <p:sp>
        <p:nvSpPr>
          <p:cNvPr id="29" name="矩形 28"/>
          <p:cNvSpPr/>
          <p:nvPr/>
        </p:nvSpPr>
        <p:spPr>
          <a:xfrm>
            <a:off x="669925" y="1028818"/>
            <a:ext cx="10850563" cy="523221"/>
          </a:xfrm>
          <a:prstGeom prst="rect">
            <a:avLst/>
          </a:prstGeom>
        </p:spPr>
        <p:txBody>
          <a:bodyPr wrap="square">
            <a:noAutofit/>
          </a:bodyPr>
          <a:lstStyle/>
          <a:p>
            <a:pPr indent="457200">
              <a:lnSpc>
                <a:spcPct val="132000"/>
              </a:lnSpc>
              <a:spcBef>
                <a:spcPts val="600"/>
              </a:spcBef>
              <a:spcAft>
                <a:spcPts val="600"/>
              </a:spcAft>
            </a:pPr>
            <a:r>
              <a:rPr lang="zh-CN" altLang="en-US" sz="2400" dirty="0">
                <a:solidFill>
                  <a:srgbClr val="FF0000"/>
                </a:solidFill>
                <a:latin typeface="+mn-ea"/>
              </a:rPr>
              <a:t>基于有向无环图</a:t>
            </a:r>
            <a:r>
              <a:rPr lang="zh-CN" altLang="en-US" sz="2400" dirty="0">
                <a:latin typeface="+mn-ea"/>
              </a:rPr>
              <a:t>实现共享</a:t>
            </a:r>
          </a:p>
        </p:txBody>
      </p:sp>
      <p:sp>
        <p:nvSpPr>
          <p:cNvPr id="31" name="矩形 30"/>
          <p:cNvSpPr/>
          <p:nvPr/>
        </p:nvSpPr>
        <p:spPr>
          <a:xfrm>
            <a:off x="1805040" y="1729397"/>
            <a:ext cx="8688367" cy="1291969"/>
          </a:xfrm>
          <a:prstGeom prst="rect">
            <a:avLst/>
          </a:prstGeom>
        </p:spPr>
        <p:txBody>
          <a:bodyPr wrap="square">
            <a:noAutofit/>
          </a:bodyPr>
          <a:lstStyle/>
          <a:p>
            <a:pPr>
              <a:lnSpc>
                <a:spcPct val="132000"/>
              </a:lnSpc>
              <a:spcBef>
                <a:spcPts val="600"/>
              </a:spcBef>
              <a:spcAft>
                <a:spcPts val="600"/>
              </a:spcAft>
            </a:pPr>
            <a:r>
              <a:rPr lang="zh-CN" altLang="en-US" sz="2400" dirty="0">
                <a:latin typeface="+mn-ea"/>
              </a:rPr>
              <a:t>有向无环图：树形目录中，允许一个文件有多个父目录</a:t>
            </a:r>
          </a:p>
          <a:p>
            <a:pPr>
              <a:lnSpc>
                <a:spcPct val="132000"/>
              </a:lnSpc>
              <a:spcBef>
                <a:spcPts val="600"/>
              </a:spcBef>
              <a:spcAft>
                <a:spcPts val="600"/>
              </a:spcAft>
            </a:pPr>
            <a:r>
              <a:rPr lang="zh-CN" altLang="en-US" sz="2400" dirty="0">
                <a:latin typeface="+mn-ea"/>
              </a:rPr>
              <a:t>利用索引结点实现共享，设置链接计数</a:t>
            </a:r>
            <a:r>
              <a:rPr lang="en-US" altLang="zh-CN" sz="2400" dirty="0">
                <a:latin typeface="+mn-ea"/>
              </a:rPr>
              <a:t>count</a:t>
            </a:r>
          </a:p>
        </p:txBody>
      </p:sp>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81100" y="1757516"/>
            <a:ext cx="527050" cy="527050"/>
          </a:xfrm>
          <a:prstGeom prst="rect">
            <a:avLst/>
          </a:prstGeom>
          <a:ln>
            <a:noFill/>
          </a:ln>
          <a:effectLst>
            <a:softEdge rad="0"/>
          </a:effectLst>
        </p:spPr>
      </p:pic>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81100" y="2433296"/>
            <a:ext cx="527050" cy="527050"/>
          </a:xfrm>
          <a:prstGeom prst="rect">
            <a:avLst/>
          </a:prstGeom>
          <a:ln>
            <a:noFill/>
          </a:ln>
          <a:effectLst>
            <a:softEdge rad="0"/>
          </a:effectLst>
        </p:spPr>
      </p:pic>
      <p:pic>
        <p:nvPicPr>
          <p:cNvPr id="36" name="图片 35"/>
          <p:cNvPicPr>
            <a:picLocks noChangeAspect="1"/>
          </p:cNvPicPr>
          <p:nvPr/>
        </p:nvPicPr>
        <p:blipFill>
          <a:blip r:embed="rId3">
            <a:clrChange>
              <a:clrFrom>
                <a:srgbClr val="FFFFFF"/>
              </a:clrFrom>
              <a:clrTo>
                <a:srgbClr val="FFFFFF">
                  <a:alpha val="0"/>
                </a:srgbClr>
              </a:clrTo>
            </a:clrChange>
          </a:blip>
          <a:stretch>
            <a:fillRect/>
          </a:stretch>
        </p:blipFill>
        <p:spPr>
          <a:xfrm>
            <a:off x="1181100" y="3109076"/>
            <a:ext cx="4712556" cy="3160776"/>
          </a:xfrm>
          <a:prstGeom prst="rect">
            <a:avLst/>
          </a:prstGeom>
          <a:ln>
            <a:solidFill>
              <a:schemeClr val="accent5">
                <a:lumMod val="75000"/>
              </a:schemeClr>
            </a:solidFill>
          </a:ln>
        </p:spPr>
      </p:pic>
      <p:pic>
        <p:nvPicPr>
          <p:cNvPr id="38" name="图片 37"/>
          <p:cNvPicPr>
            <a:picLocks noChangeAspect="1"/>
          </p:cNvPicPr>
          <p:nvPr/>
        </p:nvPicPr>
        <p:blipFill>
          <a:blip r:embed="rId4">
            <a:clrChange>
              <a:clrFrom>
                <a:srgbClr val="FFFFFF"/>
              </a:clrFrom>
              <a:clrTo>
                <a:srgbClr val="FFFFFF">
                  <a:alpha val="0"/>
                </a:srgbClr>
              </a:clrTo>
            </a:clrChange>
          </a:blip>
          <a:stretch>
            <a:fillRect/>
          </a:stretch>
        </p:blipFill>
        <p:spPr>
          <a:xfrm>
            <a:off x="6412639" y="3109076"/>
            <a:ext cx="4986333" cy="3160776"/>
          </a:xfrm>
          <a:prstGeom prst="rect">
            <a:avLst/>
          </a:prstGeom>
          <a:ln>
            <a:solidFill>
              <a:schemeClr val="accent5">
                <a:lumMod val="75000"/>
              </a:schemeClr>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利用符号链接实现共享</a:t>
            </a:r>
          </a:p>
        </p:txBody>
      </p:sp>
      <p:sp>
        <p:nvSpPr>
          <p:cNvPr id="3" name="îśḻiďé"/>
          <p:cNvSpPr/>
          <p:nvPr/>
        </p:nvSpPr>
        <p:spPr bwMode="auto">
          <a:xfrm>
            <a:off x="879924" y="1389333"/>
            <a:ext cx="846430" cy="846430"/>
          </a:xfrm>
          <a:prstGeom prst="ellipse">
            <a:avLst/>
          </a:prstGeom>
          <a:solidFill>
            <a:schemeClr val="accent2"/>
          </a:solidFill>
          <a:ln>
            <a:noFill/>
          </a:ln>
        </p:spPr>
        <p:txBody>
          <a:bodyPr vert="horz" wrap="square" lIns="91440" tIns="45720" rIns="91440" bIns="45720" numCol="1" anchor="t" anchorCtr="0" compatLnSpc="1">
            <a:normAutofit/>
          </a:bodyPr>
          <a:lstStyle/>
          <a:p>
            <a:endParaRPr lang="en-US"/>
          </a:p>
        </p:txBody>
      </p:sp>
      <p:sp>
        <p:nvSpPr>
          <p:cNvPr id="4" name="išľiďe"/>
          <p:cNvSpPr/>
          <p:nvPr/>
        </p:nvSpPr>
        <p:spPr bwMode="auto">
          <a:xfrm>
            <a:off x="1482807" y="3070818"/>
            <a:ext cx="847397" cy="846430"/>
          </a:xfrm>
          <a:prstGeom prst="ellipse">
            <a:avLst/>
          </a:prstGeom>
          <a:solidFill>
            <a:schemeClr val="accent3"/>
          </a:solidFill>
          <a:ln>
            <a:noFill/>
          </a:ln>
        </p:spPr>
        <p:txBody>
          <a:bodyPr vert="horz" wrap="square" lIns="91440" tIns="45720" rIns="91440" bIns="45720" numCol="1" anchor="t" anchorCtr="0" compatLnSpc="1">
            <a:normAutofit/>
          </a:bodyPr>
          <a:lstStyle/>
          <a:p>
            <a:endParaRPr lang="en-US"/>
          </a:p>
        </p:txBody>
      </p:sp>
      <p:sp>
        <p:nvSpPr>
          <p:cNvPr id="5" name="íśľîḋé"/>
          <p:cNvSpPr/>
          <p:nvPr/>
        </p:nvSpPr>
        <p:spPr bwMode="auto">
          <a:xfrm>
            <a:off x="886041" y="4515179"/>
            <a:ext cx="846430" cy="847396"/>
          </a:xfrm>
          <a:prstGeom prst="ellipse">
            <a:avLst/>
          </a:prstGeom>
          <a:solidFill>
            <a:schemeClr val="accent4"/>
          </a:solidFill>
          <a:ln>
            <a:noFill/>
          </a:ln>
        </p:spPr>
        <p:txBody>
          <a:bodyPr vert="horz" wrap="square" lIns="91440" tIns="45720" rIns="91440" bIns="45720" numCol="1" anchor="t" anchorCtr="0" compatLnSpc="1">
            <a:normAutofit/>
          </a:bodyPr>
          <a:lstStyle/>
          <a:p>
            <a:endParaRPr lang="en-US"/>
          </a:p>
        </p:txBody>
      </p:sp>
      <p:sp>
        <p:nvSpPr>
          <p:cNvPr id="6" name="ïṡḷidè"/>
          <p:cNvSpPr/>
          <p:nvPr/>
        </p:nvSpPr>
        <p:spPr bwMode="auto">
          <a:xfrm>
            <a:off x="1734150" y="3321938"/>
            <a:ext cx="344710" cy="344189"/>
          </a:xfrm>
          <a:custGeom>
            <a:avLst/>
            <a:gdLst>
              <a:gd name="connsiteX0" fmla="*/ 106370 w 607639"/>
              <a:gd name="connsiteY0" fmla="*/ 436610 h 606722"/>
              <a:gd name="connsiteX1" fmla="*/ 61329 w 607639"/>
              <a:gd name="connsiteY1" fmla="*/ 480515 h 606722"/>
              <a:gd name="connsiteX2" fmla="*/ 126397 w 607639"/>
              <a:gd name="connsiteY2" fmla="*/ 545485 h 606722"/>
              <a:gd name="connsiteX3" fmla="*/ 170369 w 607639"/>
              <a:gd name="connsiteY3" fmla="*/ 500513 h 606722"/>
              <a:gd name="connsiteX4" fmla="*/ 455714 w 607639"/>
              <a:gd name="connsiteY4" fmla="*/ 404481 h 606722"/>
              <a:gd name="connsiteX5" fmla="*/ 531614 w 607639"/>
              <a:gd name="connsiteY5" fmla="*/ 404481 h 606722"/>
              <a:gd name="connsiteX6" fmla="*/ 531703 w 607639"/>
              <a:gd name="connsiteY6" fmla="*/ 404481 h 606722"/>
              <a:gd name="connsiteX7" fmla="*/ 531792 w 607639"/>
              <a:gd name="connsiteY7" fmla="*/ 404481 h 606722"/>
              <a:gd name="connsiteX8" fmla="*/ 548075 w 607639"/>
              <a:gd name="connsiteY8" fmla="*/ 410525 h 606722"/>
              <a:gd name="connsiteX9" fmla="*/ 551456 w 607639"/>
              <a:gd name="connsiteY9" fmla="*/ 413991 h 606722"/>
              <a:gd name="connsiteX10" fmla="*/ 556973 w 607639"/>
              <a:gd name="connsiteY10" fmla="*/ 429012 h 606722"/>
              <a:gd name="connsiteX11" fmla="*/ 556973 w 607639"/>
              <a:gd name="connsiteY11" fmla="*/ 429811 h 606722"/>
              <a:gd name="connsiteX12" fmla="*/ 556973 w 607639"/>
              <a:gd name="connsiteY12" fmla="*/ 505625 h 606722"/>
              <a:gd name="connsiteX13" fmla="*/ 531614 w 607639"/>
              <a:gd name="connsiteY13" fmla="*/ 530867 h 606722"/>
              <a:gd name="connsiteX14" fmla="*/ 506343 w 607639"/>
              <a:gd name="connsiteY14" fmla="*/ 505625 h 606722"/>
              <a:gd name="connsiteX15" fmla="*/ 476001 w 607639"/>
              <a:gd name="connsiteY15" fmla="*/ 546065 h 606722"/>
              <a:gd name="connsiteX16" fmla="*/ 455714 w 607639"/>
              <a:gd name="connsiteY16" fmla="*/ 556197 h 606722"/>
              <a:gd name="connsiteX17" fmla="*/ 440498 w 607639"/>
              <a:gd name="connsiteY17" fmla="*/ 551131 h 606722"/>
              <a:gd name="connsiteX18" fmla="*/ 435515 w 607639"/>
              <a:gd name="connsiteY18" fmla="*/ 515757 h 606722"/>
              <a:gd name="connsiteX19" fmla="*/ 481073 w 607639"/>
              <a:gd name="connsiteY19" fmla="*/ 455053 h 606722"/>
              <a:gd name="connsiteX20" fmla="*/ 455714 w 607639"/>
              <a:gd name="connsiteY20" fmla="*/ 455053 h 606722"/>
              <a:gd name="connsiteX21" fmla="*/ 430443 w 607639"/>
              <a:gd name="connsiteY21" fmla="*/ 429811 h 606722"/>
              <a:gd name="connsiteX22" fmla="*/ 455714 w 607639"/>
              <a:gd name="connsiteY22" fmla="*/ 404481 h 606722"/>
              <a:gd name="connsiteX23" fmla="*/ 157786 w 607639"/>
              <a:gd name="connsiteY23" fmla="*/ 282117 h 606722"/>
              <a:gd name="connsiteX24" fmla="*/ 175710 w 607639"/>
              <a:gd name="connsiteY24" fmla="*/ 289516 h 606722"/>
              <a:gd name="connsiteX25" fmla="*/ 317685 w 607639"/>
              <a:gd name="connsiteY25" fmla="*/ 431277 h 606722"/>
              <a:gd name="connsiteX26" fmla="*/ 317685 w 607639"/>
              <a:gd name="connsiteY26" fmla="*/ 467006 h 606722"/>
              <a:gd name="connsiteX27" fmla="*/ 245229 w 607639"/>
              <a:gd name="connsiteY27" fmla="*/ 539441 h 606722"/>
              <a:gd name="connsiteX28" fmla="*/ 227248 w 607639"/>
              <a:gd name="connsiteY28" fmla="*/ 546818 h 606722"/>
              <a:gd name="connsiteX29" fmla="*/ 209357 w 607639"/>
              <a:gd name="connsiteY29" fmla="*/ 539441 h 606722"/>
              <a:gd name="connsiteX30" fmla="*/ 206241 w 607639"/>
              <a:gd name="connsiteY30" fmla="*/ 536242 h 606722"/>
              <a:gd name="connsiteX31" fmla="*/ 144734 w 607639"/>
              <a:gd name="connsiteY31" fmla="*/ 599079 h 606722"/>
              <a:gd name="connsiteX32" fmla="*/ 126753 w 607639"/>
              <a:gd name="connsiteY32" fmla="*/ 606722 h 606722"/>
              <a:gd name="connsiteX33" fmla="*/ 126575 w 607639"/>
              <a:gd name="connsiteY33" fmla="*/ 606722 h 606722"/>
              <a:gd name="connsiteX34" fmla="*/ 108684 w 607639"/>
              <a:gd name="connsiteY34" fmla="*/ 599256 h 606722"/>
              <a:gd name="connsiteX35" fmla="*/ 7388 w 607639"/>
              <a:gd name="connsiteY35" fmla="*/ 498113 h 606722"/>
              <a:gd name="connsiteX36" fmla="*/ 0 w 607639"/>
              <a:gd name="connsiteY36" fmla="*/ 480160 h 606722"/>
              <a:gd name="connsiteX37" fmla="*/ 7655 w 607639"/>
              <a:gd name="connsiteY37" fmla="*/ 462206 h 606722"/>
              <a:gd name="connsiteX38" fmla="*/ 70587 w 607639"/>
              <a:gd name="connsiteY38" fmla="*/ 400792 h 606722"/>
              <a:gd name="connsiteX39" fmla="*/ 67382 w 607639"/>
              <a:gd name="connsiteY39" fmla="*/ 397681 h 606722"/>
              <a:gd name="connsiteX40" fmla="*/ 59994 w 607639"/>
              <a:gd name="connsiteY40" fmla="*/ 379728 h 606722"/>
              <a:gd name="connsiteX41" fmla="*/ 67382 w 607639"/>
              <a:gd name="connsiteY41" fmla="*/ 361863 h 606722"/>
              <a:gd name="connsiteX42" fmla="*/ 139927 w 607639"/>
              <a:gd name="connsiteY42" fmla="*/ 289516 h 606722"/>
              <a:gd name="connsiteX43" fmla="*/ 157786 w 607639"/>
              <a:gd name="connsiteY43" fmla="*/ 282117 h 606722"/>
              <a:gd name="connsiteX44" fmla="*/ 363724 w 607639"/>
              <a:gd name="connsiteY44" fmla="*/ 101159 h 606722"/>
              <a:gd name="connsiteX45" fmla="*/ 353254 w 607639"/>
              <a:gd name="connsiteY45" fmla="*/ 105492 h 606722"/>
              <a:gd name="connsiteX46" fmla="*/ 320945 w 607639"/>
              <a:gd name="connsiteY46" fmla="*/ 137752 h 606722"/>
              <a:gd name="connsiteX47" fmla="*/ 323793 w 607639"/>
              <a:gd name="connsiteY47" fmla="*/ 139974 h 606722"/>
              <a:gd name="connsiteX48" fmla="*/ 335898 w 607639"/>
              <a:gd name="connsiteY48" fmla="*/ 148417 h 606722"/>
              <a:gd name="connsiteX49" fmla="*/ 341149 w 607639"/>
              <a:gd name="connsiteY49" fmla="*/ 151794 h 606722"/>
              <a:gd name="connsiteX50" fmla="*/ 359930 w 607639"/>
              <a:gd name="connsiteY50" fmla="*/ 162459 h 606722"/>
              <a:gd name="connsiteX51" fmla="*/ 408439 w 607639"/>
              <a:gd name="connsiteY51" fmla="*/ 198897 h 606722"/>
              <a:gd name="connsiteX52" fmla="*/ 444933 w 607639"/>
              <a:gd name="connsiteY52" fmla="*/ 247243 h 606722"/>
              <a:gd name="connsiteX53" fmla="*/ 455614 w 607639"/>
              <a:gd name="connsiteY53" fmla="*/ 266084 h 606722"/>
              <a:gd name="connsiteX54" fmla="*/ 458907 w 607639"/>
              <a:gd name="connsiteY54" fmla="*/ 271239 h 606722"/>
              <a:gd name="connsiteX55" fmla="*/ 467452 w 607639"/>
              <a:gd name="connsiteY55" fmla="*/ 283326 h 606722"/>
              <a:gd name="connsiteX56" fmla="*/ 469677 w 607639"/>
              <a:gd name="connsiteY56" fmla="*/ 286258 h 606722"/>
              <a:gd name="connsiteX57" fmla="*/ 501987 w 607639"/>
              <a:gd name="connsiteY57" fmla="*/ 253998 h 606722"/>
              <a:gd name="connsiteX58" fmla="*/ 501987 w 607639"/>
              <a:gd name="connsiteY58" fmla="*/ 233024 h 606722"/>
              <a:gd name="connsiteX59" fmla="*/ 374260 w 607639"/>
              <a:gd name="connsiteY59" fmla="*/ 105492 h 606722"/>
              <a:gd name="connsiteX60" fmla="*/ 363724 w 607639"/>
              <a:gd name="connsiteY60" fmla="*/ 101159 h 606722"/>
              <a:gd name="connsiteX61" fmla="*/ 177209 w 607639"/>
              <a:gd name="connsiteY61" fmla="*/ 50521 h 606722"/>
              <a:gd name="connsiteX62" fmla="*/ 195096 w 607639"/>
              <a:gd name="connsiteY62" fmla="*/ 57919 h 606722"/>
              <a:gd name="connsiteX63" fmla="*/ 195096 w 607639"/>
              <a:gd name="connsiteY63" fmla="*/ 93644 h 606722"/>
              <a:gd name="connsiteX64" fmla="*/ 137075 w 607639"/>
              <a:gd name="connsiteY64" fmla="*/ 151675 h 606722"/>
              <a:gd name="connsiteX65" fmla="*/ 151936 w 607639"/>
              <a:gd name="connsiteY65" fmla="*/ 151675 h 606722"/>
              <a:gd name="connsiteX66" fmla="*/ 177209 w 607639"/>
              <a:gd name="connsiteY66" fmla="*/ 176914 h 606722"/>
              <a:gd name="connsiteX67" fmla="*/ 151936 w 607639"/>
              <a:gd name="connsiteY67" fmla="*/ 202241 h 606722"/>
              <a:gd name="connsiteX68" fmla="*/ 75939 w 607639"/>
              <a:gd name="connsiteY68" fmla="*/ 202241 h 606722"/>
              <a:gd name="connsiteX69" fmla="*/ 59387 w 607639"/>
              <a:gd name="connsiteY69" fmla="*/ 196020 h 606722"/>
              <a:gd name="connsiteX70" fmla="*/ 55916 w 607639"/>
              <a:gd name="connsiteY70" fmla="*/ 192288 h 606722"/>
              <a:gd name="connsiteX71" fmla="*/ 50755 w 607639"/>
              <a:gd name="connsiteY71" fmla="*/ 178691 h 606722"/>
              <a:gd name="connsiteX72" fmla="*/ 50666 w 607639"/>
              <a:gd name="connsiteY72" fmla="*/ 176736 h 606722"/>
              <a:gd name="connsiteX73" fmla="*/ 50666 w 607639"/>
              <a:gd name="connsiteY73" fmla="*/ 101109 h 606722"/>
              <a:gd name="connsiteX74" fmla="*/ 75939 w 607639"/>
              <a:gd name="connsiteY74" fmla="*/ 75782 h 606722"/>
              <a:gd name="connsiteX75" fmla="*/ 101301 w 607639"/>
              <a:gd name="connsiteY75" fmla="*/ 101109 h 606722"/>
              <a:gd name="connsiteX76" fmla="*/ 101301 w 607639"/>
              <a:gd name="connsiteY76" fmla="*/ 115861 h 606722"/>
              <a:gd name="connsiteX77" fmla="*/ 159322 w 607639"/>
              <a:gd name="connsiteY77" fmla="*/ 57919 h 606722"/>
              <a:gd name="connsiteX78" fmla="*/ 177209 w 607639"/>
              <a:gd name="connsiteY78" fmla="*/ 50521 h 606722"/>
              <a:gd name="connsiteX79" fmla="*/ 480892 w 607639"/>
              <a:gd name="connsiteY79" fmla="*/ 0 h 606722"/>
              <a:gd name="connsiteX80" fmla="*/ 498960 w 607639"/>
              <a:gd name="connsiteY80" fmla="*/ 7376 h 606722"/>
              <a:gd name="connsiteX81" fmla="*/ 600162 w 607639"/>
              <a:gd name="connsiteY81" fmla="*/ 108513 h 606722"/>
              <a:gd name="connsiteX82" fmla="*/ 607639 w 607639"/>
              <a:gd name="connsiteY82" fmla="*/ 126554 h 606722"/>
              <a:gd name="connsiteX83" fmla="*/ 599984 w 607639"/>
              <a:gd name="connsiteY83" fmla="*/ 144507 h 606722"/>
              <a:gd name="connsiteX84" fmla="*/ 541417 w 607639"/>
              <a:gd name="connsiteY84" fmla="*/ 201741 h 606722"/>
              <a:gd name="connsiteX85" fmla="*/ 537768 w 607639"/>
              <a:gd name="connsiteY85" fmla="*/ 289724 h 606722"/>
              <a:gd name="connsiteX86" fmla="*/ 486499 w 607639"/>
              <a:gd name="connsiteY86" fmla="*/ 340915 h 606722"/>
              <a:gd name="connsiteX87" fmla="*/ 484719 w 607639"/>
              <a:gd name="connsiteY87" fmla="*/ 342159 h 606722"/>
              <a:gd name="connsiteX88" fmla="*/ 480002 w 607639"/>
              <a:gd name="connsiteY88" fmla="*/ 345270 h 606722"/>
              <a:gd name="connsiteX89" fmla="*/ 476530 w 607639"/>
              <a:gd name="connsiteY89" fmla="*/ 346869 h 606722"/>
              <a:gd name="connsiteX90" fmla="*/ 471190 w 607639"/>
              <a:gd name="connsiteY90" fmla="*/ 347847 h 606722"/>
              <a:gd name="connsiteX91" fmla="*/ 468609 w 607639"/>
              <a:gd name="connsiteY91" fmla="*/ 348380 h 606722"/>
              <a:gd name="connsiteX92" fmla="*/ 467452 w 607639"/>
              <a:gd name="connsiteY92" fmla="*/ 348114 h 606722"/>
              <a:gd name="connsiteX93" fmla="*/ 462111 w 607639"/>
              <a:gd name="connsiteY93" fmla="*/ 347047 h 606722"/>
              <a:gd name="connsiteX94" fmla="*/ 458373 w 607639"/>
              <a:gd name="connsiteY94" fmla="*/ 345981 h 606722"/>
              <a:gd name="connsiteX95" fmla="*/ 457305 w 607639"/>
              <a:gd name="connsiteY95" fmla="*/ 345714 h 606722"/>
              <a:gd name="connsiteX96" fmla="*/ 428911 w 607639"/>
              <a:gd name="connsiteY96" fmla="*/ 331494 h 606722"/>
              <a:gd name="connsiteX97" fmla="*/ 407282 w 607639"/>
              <a:gd name="connsiteY97" fmla="*/ 335049 h 606722"/>
              <a:gd name="connsiteX98" fmla="*/ 376308 w 607639"/>
              <a:gd name="connsiteY98" fmla="*/ 365888 h 606722"/>
              <a:gd name="connsiteX99" fmla="*/ 344265 w 607639"/>
              <a:gd name="connsiteY99" fmla="*/ 379219 h 606722"/>
              <a:gd name="connsiteX100" fmla="*/ 312133 w 607639"/>
              <a:gd name="connsiteY100" fmla="*/ 365888 h 606722"/>
              <a:gd name="connsiteX101" fmla="*/ 241194 w 607639"/>
              <a:gd name="connsiteY101" fmla="*/ 295057 h 606722"/>
              <a:gd name="connsiteX102" fmla="*/ 241194 w 607639"/>
              <a:gd name="connsiteY102" fmla="*/ 230891 h 606722"/>
              <a:gd name="connsiteX103" fmla="*/ 272079 w 607639"/>
              <a:gd name="connsiteY103" fmla="*/ 200052 h 606722"/>
              <a:gd name="connsiteX104" fmla="*/ 275551 w 607639"/>
              <a:gd name="connsiteY104" fmla="*/ 178456 h 606722"/>
              <a:gd name="connsiteX105" fmla="*/ 261398 w 607639"/>
              <a:gd name="connsiteY105" fmla="*/ 150106 h 606722"/>
              <a:gd name="connsiteX106" fmla="*/ 261131 w 607639"/>
              <a:gd name="connsiteY106" fmla="*/ 149039 h 606722"/>
              <a:gd name="connsiteX107" fmla="*/ 260063 w 607639"/>
              <a:gd name="connsiteY107" fmla="*/ 145307 h 606722"/>
              <a:gd name="connsiteX108" fmla="*/ 258995 w 607639"/>
              <a:gd name="connsiteY108" fmla="*/ 139974 h 606722"/>
              <a:gd name="connsiteX109" fmla="*/ 259262 w 607639"/>
              <a:gd name="connsiteY109" fmla="*/ 136242 h 606722"/>
              <a:gd name="connsiteX110" fmla="*/ 260241 w 607639"/>
              <a:gd name="connsiteY110" fmla="*/ 130909 h 606722"/>
              <a:gd name="connsiteX111" fmla="*/ 261754 w 607639"/>
              <a:gd name="connsiteY111" fmla="*/ 127443 h 606722"/>
              <a:gd name="connsiteX112" fmla="*/ 264959 w 607639"/>
              <a:gd name="connsiteY112" fmla="*/ 122733 h 606722"/>
              <a:gd name="connsiteX113" fmla="*/ 266116 w 607639"/>
              <a:gd name="connsiteY113" fmla="*/ 120955 h 606722"/>
              <a:gd name="connsiteX114" fmla="*/ 317384 w 607639"/>
              <a:gd name="connsiteY114" fmla="*/ 69676 h 606722"/>
              <a:gd name="connsiteX115" fmla="*/ 405591 w 607639"/>
              <a:gd name="connsiteY115" fmla="*/ 66121 h 606722"/>
              <a:gd name="connsiteX116" fmla="*/ 462912 w 607639"/>
              <a:gd name="connsiteY116" fmla="*/ 7554 h 606722"/>
              <a:gd name="connsiteX117" fmla="*/ 480892 w 607639"/>
              <a:gd name="connsiteY11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639" h="606722">
                <a:moveTo>
                  <a:pt x="106370" y="436610"/>
                </a:moveTo>
                <a:lnTo>
                  <a:pt x="61329" y="480515"/>
                </a:lnTo>
                <a:lnTo>
                  <a:pt x="126397" y="545485"/>
                </a:lnTo>
                <a:lnTo>
                  <a:pt x="170369" y="500513"/>
                </a:lnTo>
                <a:close/>
                <a:moveTo>
                  <a:pt x="455714" y="404481"/>
                </a:moveTo>
                <a:lnTo>
                  <a:pt x="531614" y="404481"/>
                </a:lnTo>
                <a:lnTo>
                  <a:pt x="531703" y="404481"/>
                </a:lnTo>
                <a:lnTo>
                  <a:pt x="531792" y="404481"/>
                </a:lnTo>
                <a:cubicBezTo>
                  <a:pt x="538020" y="404481"/>
                  <a:pt x="543715" y="406792"/>
                  <a:pt x="548075" y="410525"/>
                </a:cubicBezTo>
                <a:cubicBezTo>
                  <a:pt x="549321" y="411591"/>
                  <a:pt x="550388" y="412747"/>
                  <a:pt x="551456" y="413991"/>
                </a:cubicBezTo>
                <a:cubicBezTo>
                  <a:pt x="554748" y="418079"/>
                  <a:pt x="556795" y="423323"/>
                  <a:pt x="556973" y="429012"/>
                </a:cubicBezTo>
                <a:cubicBezTo>
                  <a:pt x="556973" y="429278"/>
                  <a:pt x="556973" y="429545"/>
                  <a:pt x="556973" y="429811"/>
                </a:cubicBezTo>
                <a:lnTo>
                  <a:pt x="556973" y="505625"/>
                </a:lnTo>
                <a:cubicBezTo>
                  <a:pt x="556973" y="519579"/>
                  <a:pt x="545673" y="530867"/>
                  <a:pt x="531614" y="530867"/>
                </a:cubicBezTo>
                <a:cubicBezTo>
                  <a:pt x="517644" y="530867"/>
                  <a:pt x="506343" y="519579"/>
                  <a:pt x="506343" y="505625"/>
                </a:cubicBezTo>
                <a:lnTo>
                  <a:pt x="476001" y="546065"/>
                </a:lnTo>
                <a:cubicBezTo>
                  <a:pt x="471018" y="552731"/>
                  <a:pt x="463366" y="556197"/>
                  <a:pt x="455714" y="556197"/>
                </a:cubicBezTo>
                <a:cubicBezTo>
                  <a:pt x="450375" y="556197"/>
                  <a:pt x="445125" y="554508"/>
                  <a:pt x="440498" y="551131"/>
                </a:cubicBezTo>
                <a:cubicBezTo>
                  <a:pt x="429375" y="542776"/>
                  <a:pt x="427062" y="526867"/>
                  <a:pt x="435515" y="515757"/>
                </a:cubicBezTo>
                <a:lnTo>
                  <a:pt x="481073" y="455053"/>
                </a:lnTo>
                <a:lnTo>
                  <a:pt x="455714" y="455053"/>
                </a:lnTo>
                <a:cubicBezTo>
                  <a:pt x="441744" y="455053"/>
                  <a:pt x="430443" y="443765"/>
                  <a:pt x="430443" y="429811"/>
                </a:cubicBezTo>
                <a:cubicBezTo>
                  <a:pt x="430443" y="415857"/>
                  <a:pt x="441744" y="404481"/>
                  <a:pt x="455714" y="404481"/>
                </a:cubicBezTo>
                <a:close/>
                <a:moveTo>
                  <a:pt x="157786" y="282117"/>
                </a:moveTo>
                <a:cubicBezTo>
                  <a:pt x="164272" y="282117"/>
                  <a:pt x="170770" y="284584"/>
                  <a:pt x="175710" y="289516"/>
                </a:cubicBezTo>
                <a:lnTo>
                  <a:pt x="317685" y="431277"/>
                </a:lnTo>
                <a:cubicBezTo>
                  <a:pt x="327565" y="441142"/>
                  <a:pt x="327565" y="457140"/>
                  <a:pt x="317685" y="467006"/>
                </a:cubicBezTo>
                <a:lnTo>
                  <a:pt x="245229" y="539441"/>
                </a:lnTo>
                <a:cubicBezTo>
                  <a:pt x="240422" y="544152"/>
                  <a:pt x="234013" y="546818"/>
                  <a:pt x="227248" y="546818"/>
                </a:cubicBezTo>
                <a:cubicBezTo>
                  <a:pt x="220572" y="546818"/>
                  <a:pt x="214163" y="544152"/>
                  <a:pt x="209357" y="539441"/>
                </a:cubicBezTo>
                <a:lnTo>
                  <a:pt x="206241" y="536242"/>
                </a:lnTo>
                <a:lnTo>
                  <a:pt x="144734" y="599079"/>
                </a:lnTo>
                <a:cubicBezTo>
                  <a:pt x="140016" y="603967"/>
                  <a:pt x="133518" y="606633"/>
                  <a:pt x="126753" y="606722"/>
                </a:cubicBezTo>
                <a:lnTo>
                  <a:pt x="126575" y="606722"/>
                </a:lnTo>
                <a:cubicBezTo>
                  <a:pt x="119899" y="606722"/>
                  <a:pt x="113491" y="604056"/>
                  <a:pt x="108684" y="599256"/>
                </a:cubicBezTo>
                <a:lnTo>
                  <a:pt x="7388" y="498113"/>
                </a:lnTo>
                <a:cubicBezTo>
                  <a:pt x="2670" y="493403"/>
                  <a:pt x="0" y="486914"/>
                  <a:pt x="0" y="480160"/>
                </a:cubicBezTo>
                <a:cubicBezTo>
                  <a:pt x="89" y="473405"/>
                  <a:pt x="2759" y="466917"/>
                  <a:pt x="7655" y="462206"/>
                </a:cubicBezTo>
                <a:lnTo>
                  <a:pt x="70587" y="400792"/>
                </a:lnTo>
                <a:lnTo>
                  <a:pt x="67382" y="397681"/>
                </a:lnTo>
                <a:cubicBezTo>
                  <a:pt x="62665" y="392882"/>
                  <a:pt x="59994" y="386482"/>
                  <a:pt x="59994" y="379728"/>
                </a:cubicBezTo>
                <a:cubicBezTo>
                  <a:pt x="59994" y="373062"/>
                  <a:pt x="62665" y="366663"/>
                  <a:pt x="67382" y="361863"/>
                </a:cubicBezTo>
                <a:lnTo>
                  <a:pt x="139927" y="289516"/>
                </a:lnTo>
                <a:cubicBezTo>
                  <a:pt x="144823" y="284584"/>
                  <a:pt x="151299" y="282117"/>
                  <a:pt x="157786" y="282117"/>
                </a:cubicBezTo>
                <a:close/>
                <a:moveTo>
                  <a:pt x="363724" y="101159"/>
                </a:moveTo>
                <a:cubicBezTo>
                  <a:pt x="359930" y="101159"/>
                  <a:pt x="356147" y="102604"/>
                  <a:pt x="353254" y="105492"/>
                </a:cubicBezTo>
                <a:lnTo>
                  <a:pt x="320945" y="137752"/>
                </a:lnTo>
                <a:cubicBezTo>
                  <a:pt x="321835" y="138463"/>
                  <a:pt x="322814" y="139174"/>
                  <a:pt x="323793" y="139974"/>
                </a:cubicBezTo>
                <a:cubicBezTo>
                  <a:pt x="327709" y="142818"/>
                  <a:pt x="331715" y="145662"/>
                  <a:pt x="335898" y="148417"/>
                </a:cubicBezTo>
                <a:cubicBezTo>
                  <a:pt x="337678" y="149572"/>
                  <a:pt x="339369" y="150728"/>
                  <a:pt x="341149" y="151794"/>
                </a:cubicBezTo>
                <a:cubicBezTo>
                  <a:pt x="347113" y="155527"/>
                  <a:pt x="353254" y="159082"/>
                  <a:pt x="359930" y="162459"/>
                </a:cubicBezTo>
                <a:cubicBezTo>
                  <a:pt x="376040" y="170724"/>
                  <a:pt x="392863" y="183344"/>
                  <a:pt x="408439" y="198897"/>
                </a:cubicBezTo>
                <a:cubicBezTo>
                  <a:pt x="424016" y="214449"/>
                  <a:pt x="436655" y="231246"/>
                  <a:pt x="444933" y="247243"/>
                </a:cubicBezTo>
                <a:cubicBezTo>
                  <a:pt x="448315" y="253998"/>
                  <a:pt x="451875" y="260130"/>
                  <a:pt x="455614" y="266084"/>
                </a:cubicBezTo>
                <a:cubicBezTo>
                  <a:pt x="456682" y="267862"/>
                  <a:pt x="457839" y="269550"/>
                  <a:pt x="458907" y="271239"/>
                </a:cubicBezTo>
                <a:cubicBezTo>
                  <a:pt x="461666" y="275416"/>
                  <a:pt x="464514" y="279504"/>
                  <a:pt x="467452" y="283326"/>
                </a:cubicBezTo>
                <a:cubicBezTo>
                  <a:pt x="468164" y="284303"/>
                  <a:pt x="468876" y="285281"/>
                  <a:pt x="469677" y="286258"/>
                </a:cubicBezTo>
                <a:lnTo>
                  <a:pt x="501987" y="253998"/>
                </a:lnTo>
                <a:cubicBezTo>
                  <a:pt x="507772" y="248221"/>
                  <a:pt x="507772" y="238800"/>
                  <a:pt x="501987" y="233024"/>
                </a:cubicBezTo>
                <a:lnTo>
                  <a:pt x="374260" y="105492"/>
                </a:lnTo>
                <a:cubicBezTo>
                  <a:pt x="371323" y="102604"/>
                  <a:pt x="367518" y="101159"/>
                  <a:pt x="363724" y="101159"/>
                </a:cubicBezTo>
                <a:close/>
                <a:moveTo>
                  <a:pt x="177209" y="50521"/>
                </a:moveTo>
                <a:cubicBezTo>
                  <a:pt x="183683" y="50521"/>
                  <a:pt x="190157" y="52987"/>
                  <a:pt x="195096" y="57919"/>
                </a:cubicBezTo>
                <a:cubicBezTo>
                  <a:pt x="205063" y="67784"/>
                  <a:pt x="205063" y="83869"/>
                  <a:pt x="195096" y="93644"/>
                </a:cubicBezTo>
                <a:lnTo>
                  <a:pt x="137075" y="151675"/>
                </a:lnTo>
                <a:lnTo>
                  <a:pt x="151936" y="151675"/>
                </a:lnTo>
                <a:cubicBezTo>
                  <a:pt x="165908" y="151675"/>
                  <a:pt x="177209" y="162961"/>
                  <a:pt x="177209" y="176914"/>
                </a:cubicBezTo>
                <a:cubicBezTo>
                  <a:pt x="177209" y="190866"/>
                  <a:pt x="165908" y="202241"/>
                  <a:pt x="151936" y="202241"/>
                </a:cubicBezTo>
                <a:lnTo>
                  <a:pt x="75939" y="202241"/>
                </a:lnTo>
                <a:cubicBezTo>
                  <a:pt x="69621" y="202241"/>
                  <a:pt x="63836" y="199842"/>
                  <a:pt x="59387" y="196020"/>
                </a:cubicBezTo>
                <a:cubicBezTo>
                  <a:pt x="58141" y="194954"/>
                  <a:pt x="56984" y="193710"/>
                  <a:pt x="55916" y="192288"/>
                </a:cubicBezTo>
                <a:cubicBezTo>
                  <a:pt x="52980" y="188466"/>
                  <a:pt x="51111" y="183845"/>
                  <a:pt x="50755" y="178691"/>
                </a:cubicBezTo>
                <a:cubicBezTo>
                  <a:pt x="50666" y="178069"/>
                  <a:pt x="50666" y="177447"/>
                  <a:pt x="50666" y="176736"/>
                </a:cubicBezTo>
                <a:lnTo>
                  <a:pt x="50666" y="101109"/>
                </a:lnTo>
                <a:cubicBezTo>
                  <a:pt x="50666" y="87157"/>
                  <a:pt x="61968" y="75782"/>
                  <a:pt x="75939" y="75782"/>
                </a:cubicBezTo>
                <a:cubicBezTo>
                  <a:pt x="89910" y="75782"/>
                  <a:pt x="101301" y="87157"/>
                  <a:pt x="101301" y="101109"/>
                </a:cubicBezTo>
                <a:lnTo>
                  <a:pt x="101301" y="115861"/>
                </a:lnTo>
                <a:lnTo>
                  <a:pt x="159322" y="57919"/>
                </a:lnTo>
                <a:cubicBezTo>
                  <a:pt x="164261" y="52987"/>
                  <a:pt x="170735" y="50521"/>
                  <a:pt x="177209" y="50521"/>
                </a:cubicBezTo>
                <a:close/>
                <a:moveTo>
                  <a:pt x="480892" y="0"/>
                </a:moveTo>
                <a:cubicBezTo>
                  <a:pt x="487122" y="0"/>
                  <a:pt x="494154" y="2666"/>
                  <a:pt x="498960" y="7376"/>
                </a:cubicBezTo>
                <a:lnTo>
                  <a:pt x="600162" y="108513"/>
                </a:lnTo>
                <a:cubicBezTo>
                  <a:pt x="604969" y="113312"/>
                  <a:pt x="607639" y="119800"/>
                  <a:pt x="607639" y="126554"/>
                </a:cubicBezTo>
                <a:cubicBezTo>
                  <a:pt x="607550" y="133309"/>
                  <a:pt x="604880" y="139708"/>
                  <a:pt x="599984" y="144507"/>
                </a:cubicBezTo>
                <a:lnTo>
                  <a:pt x="541417" y="201741"/>
                </a:lnTo>
                <a:cubicBezTo>
                  <a:pt x="562957" y="227425"/>
                  <a:pt x="561978" y="265640"/>
                  <a:pt x="537768" y="289724"/>
                </a:cubicBezTo>
                <a:lnTo>
                  <a:pt x="486499" y="340915"/>
                </a:lnTo>
                <a:cubicBezTo>
                  <a:pt x="485965" y="341537"/>
                  <a:pt x="485342" y="341715"/>
                  <a:pt x="484719" y="342159"/>
                </a:cubicBezTo>
                <a:cubicBezTo>
                  <a:pt x="483206" y="343403"/>
                  <a:pt x="481693" y="344470"/>
                  <a:pt x="480002" y="345270"/>
                </a:cubicBezTo>
                <a:cubicBezTo>
                  <a:pt x="478845" y="345892"/>
                  <a:pt x="477688" y="346425"/>
                  <a:pt x="476530" y="346869"/>
                </a:cubicBezTo>
                <a:cubicBezTo>
                  <a:pt x="474750" y="347403"/>
                  <a:pt x="472970" y="347669"/>
                  <a:pt x="471190" y="347847"/>
                </a:cubicBezTo>
                <a:cubicBezTo>
                  <a:pt x="470300" y="347936"/>
                  <a:pt x="469499" y="348380"/>
                  <a:pt x="468609" y="348380"/>
                </a:cubicBezTo>
                <a:cubicBezTo>
                  <a:pt x="468253" y="348380"/>
                  <a:pt x="467808" y="348114"/>
                  <a:pt x="467452" y="348114"/>
                </a:cubicBezTo>
                <a:cubicBezTo>
                  <a:pt x="465582" y="348025"/>
                  <a:pt x="463891" y="347580"/>
                  <a:pt x="462111" y="347047"/>
                </a:cubicBezTo>
                <a:cubicBezTo>
                  <a:pt x="460776" y="346692"/>
                  <a:pt x="459530" y="346514"/>
                  <a:pt x="458373" y="345981"/>
                </a:cubicBezTo>
                <a:cubicBezTo>
                  <a:pt x="458017" y="345892"/>
                  <a:pt x="457661" y="345892"/>
                  <a:pt x="457305" y="345714"/>
                </a:cubicBezTo>
                <a:lnTo>
                  <a:pt x="428911" y="331494"/>
                </a:lnTo>
                <a:cubicBezTo>
                  <a:pt x="421702" y="327940"/>
                  <a:pt x="412979" y="329273"/>
                  <a:pt x="407282" y="335049"/>
                </a:cubicBezTo>
                <a:lnTo>
                  <a:pt x="376308" y="365888"/>
                </a:lnTo>
                <a:cubicBezTo>
                  <a:pt x="367763" y="374509"/>
                  <a:pt x="356370" y="379219"/>
                  <a:pt x="344265" y="379219"/>
                </a:cubicBezTo>
                <a:cubicBezTo>
                  <a:pt x="332160" y="379219"/>
                  <a:pt x="320678" y="374509"/>
                  <a:pt x="312133" y="365888"/>
                </a:cubicBezTo>
                <a:lnTo>
                  <a:pt x="241194" y="295057"/>
                </a:lnTo>
                <a:cubicBezTo>
                  <a:pt x="223481" y="277371"/>
                  <a:pt x="223481" y="248576"/>
                  <a:pt x="241194" y="230891"/>
                </a:cubicBezTo>
                <a:lnTo>
                  <a:pt x="272079" y="200052"/>
                </a:lnTo>
                <a:cubicBezTo>
                  <a:pt x="277776" y="194364"/>
                  <a:pt x="279200" y="185655"/>
                  <a:pt x="275551" y="178456"/>
                </a:cubicBezTo>
                <a:lnTo>
                  <a:pt x="261398" y="150106"/>
                </a:lnTo>
                <a:cubicBezTo>
                  <a:pt x="261220" y="149750"/>
                  <a:pt x="261220" y="149395"/>
                  <a:pt x="261131" y="149039"/>
                </a:cubicBezTo>
                <a:cubicBezTo>
                  <a:pt x="260508" y="147884"/>
                  <a:pt x="260330" y="146640"/>
                  <a:pt x="260063" y="145307"/>
                </a:cubicBezTo>
                <a:cubicBezTo>
                  <a:pt x="259529" y="143529"/>
                  <a:pt x="259084" y="141841"/>
                  <a:pt x="258995" y="139974"/>
                </a:cubicBezTo>
                <a:cubicBezTo>
                  <a:pt x="258906" y="138730"/>
                  <a:pt x="259084" y="137486"/>
                  <a:pt x="259262" y="136242"/>
                </a:cubicBezTo>
                <a:cubicBezTo>
                  <a:pt x="259440" y="134375"/>
                  <a:pt x="259707" y="132687"/>
                  <a:pt x="260241" y="130909"/>
                </a:cubicBezTo>
                <a:cubicBezTo>
                  <a:pt x="260686" y="129754"/>
                  <a:pt x="261220" y="128599"/>
                  <a:pt x="261754" y="127443"/>
                </a:cubicBezTo>
                <a:cubicBezTo>
                  <a:pt x="262644" y="125755"/>
                  <a:pt x="263713" y="124155"/>
                  <a:pt x="264959" y="122733"/>
                </a:cubicBezTo>
                <a:cubicBezTo>
                  <a:pt x="265404" y="122111"/>
                  <a:pt x="265582" y="121400"/>
                  <a:pt x="266116" y="120955"/>
                </a:cubicBezTo>
                <a:lnTo>
                  <a:pt x="317384" y="69676"/>
                </a:lnTo>
                <a:cubicBezTo>
                  <a:pt x="341505" y="45592"/>
                  <a:pt x="379868" y="44525"/>
                  <a:pt x="405591" y="66121"/>
                </a:cubicBezTo>
                <a:lnTo>
                  <a:pt x="462912" y="7554"/>
                </a:lnTo>
                <a:cubicBezTo>
                  <a:pt x="467719" y="2755"/>
                  <a:pt x="474127" y="89"/>
                  <a:pt x="480892"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7" name="iṡļîḍé"/>
          <p:cNvSpPr/>
          <p:nvPr/>
        </p:nvSpPr>
        <p:spPr bwMode="auto">
          <a:xfrm>
            <a:off x="1136901" y="4766783"/>
            <a:ext cx="344710" cy="344189"/>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8" name="ïslíḓé"/>
          <p:cNvSpPr/>
          <p:nvPr/>
        </p:nvSpPr>
        <p:spPr bwMode="auto">
          <a:xfrm>
            <a:off x="1131412" y="1642717"/>
            <a:ext cx="343455" cy="339662"/>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9" name="ïṣľîḋê"/>
          <p:cNvSpPr/>
          <p:nvPr/>
        </p:nvSpPr>
        <p:spPr>
          <a:xfrm>
            <a:off x="1906505" y="1263764"/>
            <a:ext cx="9732330" cy="1683865"/>
          </a:xfrm>
          <a:prstGeom prst="rect">
            <a:avLst/>
          </a:prstGeom>
        </p:spPr>
        <p:txBody>
          <a:bodyPr wrap="square" lIns="91440" tIns="45720" rIns="91440" bIns="45720" anchor="ctr" anchorCtr="0">
            <a:normAutofit fontScale="85000" lnSpcReduction="10000"/>
          </a:bodyPr>
          <a:lstStyle/>
          <a:p>
            <a:pPr>
              <a:lnSpc>
                <a:spcPct val="122000"/>
              </a:lnSpc>
            </a:pPr>
            <a:r>
              <a:rPr lang="zh-CN" altLang="en-US" sz="2800" dirty="0">
                <a:solidFill>
                  <a:srgbClr val="0000FF"/>
                </a:solidFill>
              </a:rPr>
              <a:t>基本思想：</a:t>
            </a:r>
            <a:r>
              <a:rPr lang="zh-CN" altLang="en-US" sz="2800" dirty="0"/>
              <a:t>允许一个文件有多个父目录，但其中仅有一个作为主父目录，其它的都是通过符号链接方式与之相链接。</a:t>
            </a:r>
          </a:p>
          <a:p>
            <a:pPr marL="342900" indent="-342900">
              <a:lnSpc>
                <a:spcPct val="150000"/>
              </a:lnSpc>
              <a:buClr>
                <a:srgbClr val="0000FF"/>
              </a:buClr>
              <a:buFont typeface="Wingdings" panose="05000000000000000000" pitchFamily="2" charset="2"/>
              <a:buChar char="Ø"/>
            </a:pPr>
            <a:r>
              <a:rPr lang="en-US" altLang="zh-CN" sz="3100" dirty="0"/>
              <a:t>Linux</a:t>
            </a:r>
            <a:r>
              <a:rPr lang="zh-CN" altLang="en-US" sz="3100" dirty="0"/>
              <a:t>系统中的创建符号链接命令：</a:t>
            </a:r>
            <a:r>
              <a:rPr lang="en-US" altLang="zh-CN" sz="3100" dirty="0"/>
              <a:t>ln –s  </a:t>
            </a:r>
            <a:r>
              <a:rPr lang="zh-CN" altLang="en-US" sz="3100" dirty="0"/>
              <a:t>源文件 目标文件 </a:t>
            </a:r>
          </a:p>
        </p:txBody>
      </p:sp>
      <p:sp>
        <p:nvSpPr>
          <p:cNvPr id="10" name="îṧľïdè"/>
          <p:cNvSpPr/>
          <p:nvPr/>
        </p:nvSpPr>
        <p:spPr>
          <a:xfrm>
            <a:off x="2373556" y="2976911"/>
            <a:ext cx="9034249" cy="1683866"/>
          </a:xfrm>
          <a:prstGeom prst="rect">
            <a:avLst/>
          </a:prstGeom>
        </p:spPr>
        <p:txBody>
          <a:bodyPr wrap="square" lIns="91440" tIns="45720" rIns="91440" bIns="45720" anchor="ctr" anchorCtr="0">
            <a:normAutofit/>
          </a:bodyPr>
          <a:lstStyle/>
          <a:p>
            <a:r>
              <a:rPr lang="zh-CN" altLang="en-US" sz="2600" dirty="0">
                <a:solidFill>
                  <a:srgbClr val="FF0000"/>
                </a:solidFill>
              </a:rPr>
              <a:t>优点</a:t>
            </a:r>
            <a:r>
              <a:rPr lang="zh-CN" altLang="en-US" sz="2600" dirty="0"/>
              <a:t>：</a:t>
            </a:r>
            <a:endParaRPr lang="en-US" altLang="zh-CN" sz="2600" dirty="0"/>
          </a:p>
          <a:p>
            <a:pPr marL="342900" indent="-342900">
              <a:lnSpc>
                <a:spcPct val="132000"/>
              </a:lnSpc>
              <a:buClr>
                <a:srgbClr val="FF0000"/>
              </a:buClr>
              <a:buFont typeface="Wingdings" panose="05000000000000000000" pitchFamily="2" charset="2"/>
              <a:buChar char="Ø"/>
            </a:pPr>
            <a:r>
              <a:rPr lang="zh-CN" altLang="en-US" sz="2400" dirty="0"/>
              <a:t>不会发生在文件拥有者删除一个共享文件后留下一个悬空指针的情况。</a:t>
            </a:r>
          </a:p>
        </p:txBody>
      </p:sp>
      <p:sp>
        <p:nvSpPr>
          <p:cNvPr id="11" name="ïśļíde"/>
          <p:cNvSpPr/>
          <p:nvPr/>
        </p:nvSpPr>
        <p:spPr>
          <a:xfrm>
            <a:off x="1880598" y="4512605"/>
            <a:ext cx="9527208" cy="1604110"/>
          </a:xfrm>
          <a:prstGeom prst="rect">
            <a:avLst/>
          </a:prstGeom>
        </p:spPr>
        <p:txBody>
          <a:bodyPr wrap="square" lIns="91440" tIns="45720" rIns="91440" bIns="45720" anchor="ctr" anchorCtr="0">
            <a:normAutofit/>
          </a:bodyPr>
          <a:lstStyle/>
          <a:p>
            <a:r>
              <a:rPr lang="zh-CN" altLang="en-US" sz="2600" dirty="0">
                <a:solidFill>
                  <a:srgbClr val="FF0000"/>
                </a:solidFill>
              </a:rPr>
              <a:t>缺点</a:t>
            </a:r>
            <a:r>
              <a:rPr lang="zh-CN" altLang="en-US" sz="2600" dirty="0"/>
              <a:t>：</a:t>
            </a:r>
            <a:endParaRPr lang="en-US" altLang="zh-CN" sz="2600" dirty="0"/>
          </a:p>
          <a:p>
            <a:pPr marL="342900" indent="-342900">
              <a:lnSpc>
                <a:spcPct val="132000"/>
              </a:lnSpc>
              <a:buClr>
                <a:srgbClr val="FF0000"/>
              </a:buClr>
              <a:buFont typeface="Wingdings" panose="05000000000000000000" pitchFamily="2" charset="2"/>
              <a:buChar char="Ø"/>
            </a:pPr>
            <a:r>
              <a:rPr lang="zh-CN" altLang="en-US" sz="2400" dirty="0"/>
              <a:t>每次访问共享文件时都可能要多次地读盘，这使每次访问文件的开销甚大，且增加了启动磁盘的频率。</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22" name="矩形 21"/>
          <p:cNvSpPr/>
          <p:nvPr/>
        </p:nvSpPr>
        <p:spPr>
          <a:xfrm>
            <a:off x="1696469" y="1737498"/>
            <a:ext cx="4500146" cy="461665"/>
          </a:xfrm>
          <a:prstGeom prst="rect">
            <a:avLst/>
          </a:prstGeom>
        </p:spPr>
        <p:txBody>
          <a:bodyPr wrap="square">
            <a:spAutoFit/>
          </a:bodyPr>
          <a:lstStyle/>
          <a:p>
            <a:r>
              <a:rPr lang="en-US" altLang="zh-CN" sz="2400" dirty="0">
                <a:latin typeface="+mj-ea"/>
                <a:ea typeface="+mj-ea"/>
              </a:rPr>
              <a:t>8.1 </a:t>
            </a:r>
            <a:r>
              <a:rPr lang="zh-CN" altLang="en-US" sz="2400" dirty="0">
                <a:latin typeface="+mj-ea"/>
                <a:ea typeface="+mj-ea"/>
              </a:rPr>
              <a:t>文件和文件系统</a:t>
            </a:r>
          </a:p>
        </p:txBody>
      </p:sp>
      <p:sp>
        <p:nvSpPr>
          <p:cNvPr id="23" name="矩形 22"/>
          <p:cNvSpPr/>
          <p:nvPr/>
        </p:nvSpPr>
        <p:spPr>
          <a:xfrm>
            <a:off x="1696469" y="2375673"/>
            <a:ext cx="3682150" cy="461665"/>
          </a:xfrm>
          <a:prstGeom prst="rect">
            <a:avLst/>
          </a:prstGeom>
        </p:spPr>
        <p:txBody>
          <a:bodyPr wrap="square">
            <a:spAutoFit/>
          </a:bodyPr>
          <a:lstStyle/>
          <a:p>
            <a:r>
              <a:rPr lang="en-US" altLang="zh-CN" sz="2400" dirty="0">
                <a:latin typeface="+mj-ea"/>
              </a:rPr>
              <a:t>8.2 </a:t>
            </a:r>
            <a:r>
              <a:rPr lang="zh-CN" altLang="en-US" sz="2400" dirty="0">
                <a:latin typeface="+mj-ea"/>
              </a:rPr>
              <a:t>文件的逻辑结构</a:t>
            </a:r>
            <a:endParaRPr lang="en-US" altLang="zh-CN" sz="2400" dirty="0">
              <a:latin typeface="+mj-ea"/>
            </a:endParaRPr>
          </a:p>
        </p:txBody>
      </p:sp>
      <p:sp>
        <p:nvSpPr>
          <p:cNvPr id="24" name="矩形 23"/>
          <p:cNvSpPr/>
          <p:nvPr/>
        </p:nvSpPr>
        <p:spPr>
          <a:xfrm>
            <a:off x="1696468" y="2994798"/>
            <a:ext cx="3488967" cy="461665"/>
          </a:xfrm>
          <a:prstGeom prst="rect">
            <a:avLst/>
          </a:prstGeom>
        </p:spPr>
        <p:txBody>
          <a:bodyPr wrap="square">
            <a:spAutoFit/>
          </a:bodyPr>
          <a:lstStyle/>
          <a:p>
            <a:r>
              <a:rPr lang="en-US" altLang="zh-CN" sz="2400" dirty="0">
                <a:latin typeface="+mj-ea"/>
              </a:rPr>
              <a:t>8.3 </a:t>
            </a:r>
            <a:r>
              <a:rPr lang="zh-CN" altLang="en-US" sz="2400" dirty="0">
                <a:latin typeface="+mj-ea"/>
              </a:rPr>
              <a:t>文件目录</a:t>
            </a:r>
            <a:endParaRPr lang="en-US" altLang="zh-CN" sz="2400" dirty="0">
              <a:latin typeface="+mj-ea"/>
            </a:endParaRPr>
          </a:p>
        </p:txBody>
      </p:sp>
      <p:sp>
        <p:nvSpPr>
          <p:cNvPr id="25" name="矩形 24"/>
          <p:cNvSpPr/>
          <p:nvPr/>
        </p:nvSpPr>
        <p:spPr>
          <a:xfrm>
            <a:off x="1696468" y="3613923"/>
            <a:ext cx="3488967" cy="461665"/>
          </a:xfrm>
          <a:prstGeom prst="rect">
            <a:avLst/>
          </a:prstGeom>
        </p:spPr>
        <p:txBody>
          <a:bodyPr wrap="square">
            <a:spAutoFit/>
          </a:bodyPr>
          <a:lstStyle/>
          <a:p>
            <a:r>
              <a:rPr lang="en-US" altLang="zh-CN" sz="2400" dirty="0">
                <a:latin typeface="+mj-ea"/>
              </a:rPr>
              <a:t>8.4 </a:t>
            </a:r>
            <a:r>
              <a:rPr lang="zh-CN" altLang="en-US" sz="2400" dirty="0">
                <a:latin typeface="+mj-ea"/>
              </a:rPr>
              <a:t>文件共享</a:t>
            </a:r>
            <a:endParaRPr lang="en-US" altLang="zh-CN" sz="2400" dirty="0">
              <a:latin typeface="+mj-ea"/>
            </a:endParaRPr>
          </a:p>
        </p:txBody>
      </p:sp>
      <p:sp>
        <p:nvSpPr>
          <p:cNvPr id="27" name="矩形 26"/>
          <p:cNvSpPr/>
          <p:nvPr/>
        </p:nvSpPr>
        <p:spPr>
          <a:xfrm>
            <a:off x="1696469" y="4233048"/>
            <a:ext cx="3905342" cy="461665"/>
          </a:xfrm>
          <a:prstGeom prst="rect">
            <a:avLst/>
          </a:prstGeom>
        </p:spPr>
        <p:txBody>
          <a:bodyPr wrap="square">
            <a:spAutoFit/>
          </a:bodyPr>
          <a:lstStyle/>
          <a:p>
            <a:r>
              <a:rPr lang="en-US" altLang="zh-CN" sz="2400" b="1" dirty="0">
                <a:solidFill>
                  <a:srgbClr val="0000FF"/>
                </a:solidFill>
                <a:latin typeface="+mj-ea"/>
              </a:rPr>
              <a:t>8.5 </a:t>
            </a:r>
            <a:r>
              <a:rPr lang="zh-CN" altLang="en-US" sz="2400" b="1" dirty="0">
                <a:solidFill>
                  <a:srgbClr val="0000FF"/>
                </a:solidFill>
                <a:latin typeface="+mj-ea"/>
              </a:rPr>
              <a:t>文件保护</a:t>
            </a:r>
            <a:endParaRPr lang="en-US" altLang="zh-CN" sz="2400" b="1" dirty="0">
              <a:solidFill>
                <a:srgbClr val="0000FF"/>
              </a:solidFill>
              <a:latin typeface="+mj-ea"/>
            </a:endParaRPr>
          </a:p>
        </p:txBody>
      </p:sp>
      <p:sp>
        <p:nvSpPr>
          <p:cNvPr id="28" name="矩形 27"/>
          <p:cNvSpPr/>
          <p:nvPr/>
        </p:nvSpPr>
        <p:spPr>
          <a:xfrm>
            <a:off x="1696468" y="4852173"/>
            <a:ext cx="3682151" cy="461665"/>
          </a:xfrm>
          <a:prstGeom prst="rect">
            <a:avLst/>
          </a:prstGeom>
        </p:spPr>
        <p:txBody>
          <a:bodyPr wrap="square">
            <a:spAutoFit/>
          </a:bodyPr>
          <a:lstStyle/>
          <a:p>
            <a:r>
              <a:rPr lang="en-US" altLang="zh-CN" sz="2400" dirty="0">
                <a:latin typeface="+mj-ea"/>
              </a:rPr>
              <a:t>8.6  Linux</a:t>
            </a:r>
            <a:r>
              <a:rPr lang="zh-CN" altLang="en-US" sz="2400" dirty="0">
                <a:latin typeface="+mj-ea"/>
              </a:rPr>
              <a:t>文件系统实例</a:t>
            </a:r>
            <a:endParaRPr lang="en-US" altLang="zh-CN" sz="2400" dirty="0">
              <a:latin typeface="+mj-ea"/>
            </a:endParaRPr>
          </a:p>
        </p:txBody>
      </p:sp>
      <p:sp>
        <p:nvSpPr>
          <p:cNvPr id="3" name="矩形 2"/>
          <p:cNvSpPr/>
          <p:nvPr/>
        </p:nvSpPr>
        <p:spPr>
          <a:xfrm>
            <a:off x="7395099" y="2386337"/>
            <a:ext cx="387798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8</a:t>
            </a:r>
            <a:r>
              <a:rPr lang="zh-CN" altLang="en-US" sz="3600" dirty="0">
                <a:solidFill>
                  <a:srgbClr val="000000"/>
                </a:solidFill>
              </a:rPr>
              <a:t>章 </a:t>
            </a:r>
            <a:r>
              <a:rPr lang="en-US" altLang="zh-CN" sz="3600" dirty="0">
                <a:solidFill>
                  <a:srgbClr val="000000"/>
                </a:solidFill>
              </a:rPr>
              <a:t>	</a:t>
            </a:r>
            <a:r>
              <a:rPr lang="zh-CN" altLang="en-US" sz="3600" dirty="0">
                <a:solidFill>
                  <a:srgbClr val="000000"/>
                </a:solidFill>
              </a:rPr>
              <a:t>文件管理</a:t>
            </a:r>
            <a:endParaRPr lang="zh-CN" altLang="en-US" sz="3600" dirty="0"/>
          </a:p>
        </p:txBody>
      </p:sp>
      <p:cxnSp>
        <p:nvCxnSpPr>
          <p:cNvPr id="5" name="直接连接符 4"/>
          <p:cNvCxnSpPr/>
          <p:nvPr/>
        </p:nvCxnSpPr>
        <p:spPr>
          <a:xfrm>
            <a:off x="7421733" y="3190471"/>
            <a:ext cx="412538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1700488"/>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285628"/>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941097"/>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559570"/>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185650"/>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823363"/>
            <a:ext cx="527050" cy="527050"/>
          </a:xfrm>
          <a:prstGeom prst="rect">
            <a:avLst/>
          </a:prstGeom>
          <a:ln>
            <a:noFill/>
          </a:ln>
          <a:effectLst>
            <a:softEdge rad="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8.5 </a:t>
            </a:r>
            <a:r>
              <a:rPr lang="zh-CN" altLang="en-US" sz="2800" b="1" dirty="0">
                <a:solidFill>
                  <a:schemeClr val="bg1"/>
                </a:solidFill>
              </a:rPr>
              <a:t>文件保护</a:t>
            </a:r>
          </a:p>
        </p:txBody>
      </p:sp>
      <p:sp>
        <p:nvSpPr>
          <p:cNvPr id="3" name="矩形: 圆角 2"/>
          <p:cNvSpPr/>
          <p:nvPr/>
        </p:nvSpPr>
        <p:spPr>
          <a:xfrm>
            <a:off x="1399083" y="1388815"/>
            <a:ext cx="4696917"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影响文件安全性的主要因素</a:t>
            </a:r>
          </a:p>
        </p:txBody>
      </p:sp>
      <p:sp>
        <p:nvSpPr>
          <p:cNvPr id="4" name="内容占位符 2"/>
          <p:cNvSpPr txBox="1"/>
          <p:nvPr/>
        </p:nvSpPr>
        <p:spPr>
          <a:xfrm>
            <a:off x="1400389" y="2107607"/>
            <a:ext cx="5412543" cy="17136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人为因素</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系统因素</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自然因素</a:t>
            </a:r>
          </a:p>
        </p:txBody>
      </p:sp>
      <p:sp>
        <p:nvSpPr>
          <p:cNvPr id="5" name="矩形: 圆角 4"/>
          <p:cNvSpPr/>
          <p:nvPr/>
        </p:nvSpPr>
        <p:spPr>
          <a:xfrm>
            <a:off x="1399084" y="3985771"/>
            <a:ext cx="4696916"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采取的措施</a:t>
            </a:r>
          </a:p>
        </p:txBody>
      </p:sp>
      <p:sp>
        <p:nvSpPr>
          <p:cNvPr id="6" name="内容占位符 2"/>
          <p:cNvSpPr txBox="1"/>
          <p:nvPr/>
        </p:nvSpPr>
        <p:spPr>
          <a:xfrm>
            <a:off x="1399083" y="4708355"/>
            <a:ext cx="4300381" cy="13746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存取控制机制</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系统容错技术</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建立后备系统</a:t>
            </a:r>
          </a:p>
        </p:txBody>
      </p:sp>
      <p:sp>
        <p:nvSpPr>
          <p:cNvPr id="7" name="íśḷíḋé"/>
          <p:cNvSpPr/>
          <p:nvPr/>
        </p:nvSpPr>
        <p:spPr bwMode="auto">
          <a:xfrm>
            <a:off x="8303744" y="3196490"/>
            <a:ext cx="2589100" cy="2588226"/>
          </a:xfrm>
          <a:prstGeom prst="ellipse">
            <a:avLst/>
          </a:prstGeom>
          <a:blipFill>
            <a:blip r:embed="rId2"/>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8.5.1 </a:t>
            </a:r>
            <a:r>
              <a:rPr lang="zh-CN" altLang="en-US" sz="2800" b="1" dirty="0">
                <a:solidFill>
                  <a:schemeClr val="bg1"/>
                </a:solidFill>
              </a:rPr>
              <a:t>保护域</a:t>
            </a:r>
          </a:p>
        </p:txBody>
      </p:sp>
      <p:sp>
        <p:nvSpPr>
          <p:cNvPr id="3" name="矩形: 圆角 2"/>
          <p:cNvSpPr/>
          <p:nvPr/>
        </p:nvSpPr>
        <p:spPr>
          <a:xfrm>
            <a:off x="669925" y="1273405"/>
            <a:ext cx="1503914"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访问权</a:t>
            </a:r>
          </a:p>
        </p:txBody>
      </p:sp>
      <p:sp>
        <p:nvSpPr>
          <p:cNvPr id="4" name="内容占位符 2"/>
          <p:cNvSpPr txBox="1"/>
          <p:nvPr/>
        </p:nvSpPr>
        <p:spPr>
          <a:xfrm>
            <a:off x="2454336" y="1135463"/>
            <a:ext cx="8693522" cy="12434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一个进程能对某对象执行操作的权利，称为访问权</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表示：</a:t>
            </a:r>
            <a:r>
              <a:rPr lang="en-US" altLang="zh-CN" sz="2400" dirty="0"/>
              <a:t>(</a:t>
            </a:r>
            <a:r>
              <a:rPr lang="zh-CN" altLang="en-US" sz="2400" dirty="0"/>
              <a:t>对象名，权集</a:t>
            </a:r>
            <a:r>
              <a:rPr lang="en-US" altLang="zh-CN" sz="2400" dirty="0"/>
              <a:t>)</a:t>
            </a:r>
            <a:r>
              <a:rPr lang="zh-CN" altLang="en-US" sz="2400" dirty="0"/>
              <a:t>，如</a:t>
            </a:r>
            <a:r>
              <a:rPr lang="en-US" altLang="zh-CN" sz="2400" dirty="0"/>
              <a:t>(F</a:t>
            </a:r>
            <a:r>
              <a:rPr lang="en-US" altLang="zh-CN" sz="2400" baseline="-25000" dirty="0"/>
              <a:t>1</a:t>
            </a:r>
            <a:r>
              <a:rPr lang="en-US" altLang="zh-CN" sz="2400" dirty="0"/>
              <a:t>, {R/W})</a:t>
            </a:r>
            <a:endParaRPr lang="zh-CN" altLang="en-US" sz="2400" dirty="0"/>
          </a:p>
        </p:txBody>
      </p:sp>
      <p:sp>
        <p:nvSpPr>
          <p:cNvPr id="5" name="矩形: 圆角 4"/>
          <p:cNvSpPr/>
          <p:nvPr/>
        </p:nvSpPr>
        <p:spPr>
          <a:xfrm>
            <a:off x="669925" y="2457551"/>
            <a:ext cx="1503914" cy="5580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zh-CN" altLang="en-US" sz="2800" dirty="0">
                <a:solidFill>
                  <a:schemeClr val="bg1"/>
                </a:solidFill>
                <a:sym typeface="Wingdings" panose="05000000000000000000" pitchFamily="2" charset="2"/>
              </a:rPr>
              <a:t>保护域</a:t>
            </a:r>
          </a:p>
        </p:txBody>
      </p:sp>
      <p:sp>
        <p:nvSpPr>
          <p:cNvPr id="6" name="内容占位符 2"/>
          <p:cNvSpPr txBox="1"/>
          <p:nvPr/>
        </p:nvSpPr>
        <p:spPr>
          <a:xfrm>
            <a:off x="2454336" y="2306895"/>
            <a:ext cx="9084829" cy="17837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solidFill>
                  <a:srgbClr val="0000FF"/>
                </a:solidFill>
              </a:rPr>
              <a:t>进程对一组对象访问权的集合</a:t>
            </a:r>
            <a:r>
              <a:rPr lang="zh-CN" altLang="en-US" sz="2400" dirty="0"/>
              <a:t>，称为</a:t>
            </a:r>
            <a:r>
              <a:rPr lang="zh-CN" altLang="en-US" sz="2400" dirty="0">
                <a:solidFill>
                  <a:srgbClr val="FF0000"/>
                </a:solidFill>
              </a:rPr>
              <a:t>保护域</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如进程和域一一对应，则称为静态联系方式，该域称为静态域</a:t>
            </a:r>
          </a:p>
          <a:p>
            <a:pPr marL="342900" lvl="1" indent="-342900">
              <a:lnSpc>
                <a:spcPct val="132000"/>
              </a:lnSpc>
              <a:spcBef>
                <a:spcPts val="370"/>
              </a:spcBef>
              <a:buClr>
                <a:srgbClr val="E71101"/>
              </a:buClr>
              <a:buSzPct val="100000"/>
              <a:buFont typeface="Wingdings" panose="05000000000000000000" pitchFamily="2" charset="2"/>
              <a:buChar char="n"/>
              <a:defRPr/>
            </a:pPr>
            <a:r>
              <a:rPr lang="zh-CN" altLang="en-US" sz="2400" dirty="0"/>
              <a:t>如进程和域是一对多关系，则称为动态联系方式</a:t>
            </a:r>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2454336" y="3998721"/>
            <a:ext cx="8125180" cy="221408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8.5.2 </a:t>
            </a:r>
            <a:r>
              <a:rPr lang="zh-CN" altLang="en-US" sz="2800" b="1" dirty="0">
                <a:solidFill>
                  <a:schemeClr val="bg1"/>
                </a:solidFill>
              </a:rPr>
              <a:t>访问矩阵的概念</a:t>
            </a:r>
          </a:p>
        </p:txBody>
      </p:sp>
      <p:sp>
        <p:nvSpPr>
          <p:cNvPr id="3" name="内容占位符 2"/>
          <p:cNvSpPr txBox="1"/>
          <p:nvPr/>
        </p:nvSpPr>
        <p:spPr>
          <a:xfrm>
            <a:off x="1025031" y="1597105"/>
            <a:ext cx="8693522" cy="12434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solidFill>
                  <a:srgbClr val="FF0000"/>
                </a:solidFill>
              </a:rPr>
              <a:t>用矩阵来描述系统的访问控制</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行代表域；列代表对象；每一项为访问权</a:t>
            </a:r>
          </a:p>
        </p:txBody>
      </p:sp>
      <p:pic>
        <p:nvPicPr>
          <p:cNvPr id="4" name="图片 3"/>
          <p:cNvPicPr>
            <a:picLocks noChangeAspect="1"/>
          </p:cNvPicPr>
          <p:nvPr/>
        </p:nvPicPr>
        <p:blipFill>
          <a:blip r:embed="rId2"/>
          <a:stretch>
            <a:fillRect/>
          </a:stretch>
        </p:blipFill>
        <p:spPr>
          <a:xfrm>
            <a:off x="376963" y="3135650"/>
            <a:ext cx="11463895" cy="226197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具有域切换权的访问控制矩阵</a:t>
            </a:r>
          </a:p>
        </p:txBody>
      </p:sp>
      <p:sp>
        <p:nvSpPr>
          <p:cNvPr id="3" name="内容占位符 2"/>
          <p:cNvSpPr txBox="1"/>
          <p:nvPr/>
        </p:nvSpPr>
        <p:spPr>
          <a:xfrm>
            <a:off x="669925" y="1366284"/>
            <a:ext cx="10817780" cy="16965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能够将进程从</a:t>
            </a:r>
            <a:r>
              <a:rPr lang="zh-CN" altLang="en-US" sz="2400" dirty="0">
                <a:solidFill>
                  <a:srgbClr val="FF0000"/>
                </a:solidFill>
              </a:rPr>
              <a:t>一个保护域切换为另一个域</a:t>
            </a:r>
          </a:p>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如，由于域</a:t>
            </a:r>
            <a:r>
              <a:rPr lang="en-US" altLang="zh-CN" sz="2400" dirty="0"/>
              <a:t>D</a:t>
            </a:r>
            <a:r>
              <a:rPr lang="en-US" altLang="zh-CN" sz="2400" baseline="-25000" dirty="0"/>
              <a:t>1</a:t>
            </a:r>
            <a:r>
              <a:rPr lang="zh-CN" altLang="en-US" sz="2400" dirty="0"/>
              <a:t>和</a:t>
            </a:r>
            <a:r>
              <a:rPr lang="en-US" altLang="zh-CN" sz="2400" dirty="0"/>
              <a:t>D</a:t>
            </a:r>
            <a:r>
              <a:rPr lang="en-US" altLang="zh-CN" sz="2400" baseline="-25000" dirty="0"/>
              <a:t>2</a:t>
            </a:r>
            <a:r>
              <a:rPr lang="zh-CN" altLang="en-US" sz="2400" dirty="0"/>
              <a:t>所对应的项目中有一个</a:t>
            </a:r>
            <a:r>
              <a:rPr lang="en-US" altLang="zh-CN" sz="2400" dirty="0"/>
              <a:t>S</a:t>
            </a:r>
            <a:r>
              <a:rPr lang="zh-CN" altLang="en-US" sz="2400" dirty="0"/>
              <a:t>（即切换权），则允许在域</a:t>
            </a:r>
            <a:r>
              <a:rPr lang="en-US" altLang="zh-CN" sz="2400" dirty="0"/>
              <a:t>D</a:t>
            </a:r>
            <a:r>
              <a:rPr lang="en-US" altLang="zh-CN" sz="2400" baseline="-25000" dirty="0"/>
              <a:t>1</a:t>
            </a:r>
            <a:r>
              <a:rPr lang="zh-CN" altLang="en-US" sz="2400" dirty="0"/>
              <a:t>中的进程切换到域</a:t>
            </a:r>
            <a:r>
              <a:rPr lang="en-US" altLang="zh-CN" sz="2400" dirty="0"/>
              <a:t>D</a:t>
            </a:r>
            <a:r>
              <a:rPr lang="en-US" altLang="zh-CN" sz="2400" baseline="-25000" dirty="0"/>
              <a:t>2</a:t>
            </a:r>
            <a:r>
              <a:rPr lang="zh-CN" altLang="en-US" sz="2400" dirty="0"/>
              <a:t>中。</a:t>
            </a:r>
          </a:p>
        </p:txBody>
      </p:sp>
      <p:pic>
        <p:nvPicPr>
          <p:cNvPr id="5" name="图片 4"/>
          <p:cNvPicPr>
            <a:picLocks noChangeAspect="1"/>
          </p:cNvPicPr>
          <p:nvPr/>
        </p:nvPicPr>
        <p:blipFill>
          <a:blip r:embed="rId2"/>
          <a:stretch>
            <a:fillRect/>
          </a:stretch>
        </p:blipFill>
        <p:spPr>
          <a:xfrm>
            <a:off x="669925" y="3216570"/>
            <a:ext cx="10927393" cy="217217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8.5.3 </a:t>
            </a:r>
            <a:r>
              <a:rPr lang="zh-CN" altLang="en-US" sz="2800" b="1" dirty="0">
                <a:solidFill>
                  <a:schemeClr val="bg1"/>
                </a:solidFill>
              </a:rPr>
              <a:t>访问矩阵的修改</a:t>
            </a:r>
            <a:r>
              <a:rPr lang="en-US" altLang="zh-CN" sz="2800" b="1" dirty="0">
                <a:solidFill>
                  <a:schemeClr val="bg1"/>
                </a:solidFill>
              </a:rPr>
              <a:t>(1)</a:t>
            </a:r>
            <a:endParaRPr lang="zh-CN" altLang="en-US" sz="2800" b="1" dirty="0">
              <a:solidFill>
                <a:schemeClr val="bg1"/>
              </a:solidFill>
            </a:endParaRPr>
          </a:p>
        </p:txBody>
      </p:sp>
      <p:sp>
        <p:nvSpPr>
          <p:cNvPr id="3" name="内容占位符 2"/>
          <p:cNvSpPr txBox="1"/>
          <p:nvPr/>
        </p:nvSpPr>
        <p:spPr>
          <a:xfrm>
            <a:off x="669924" y="1366284"/>
            <a:ext cx="11048599" cy="12970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复制权</a:t>
            </a:r>
            <a:endParaRPr lang="en-US" altLang="zh-CN" sz="2400" dirty="0"/>
          </a:p>
          <a:p>
            <a:pPr marL="799465" lvl="2" indent="-533400">
              <a:lnSpc>
                <a:spcPct val="132000"/>
              </a:lnSpc>
              <a:spcBef>
                <a:spcPts val="370"/>
              </a:spcBef>
              <a:buClr>
                <a:srgbClr val="E71101"/>
              </a:buClr>
              <a:buSzPct val="100000"/>
              <a:buFont typeface="Wingdings" panose="05000000000000000000" pitchFamily="2" charset="2"/>
              <a:buChar char="Ø"/>
              <a:defRPr/>
            </a:pPr>
            <a:r>
              <a:rPr lang="zh-CN" altLang="en-US" sz="2200" dirty="0"/>
              <a:t>利用复制权</a:t>
            </a:r>
            <a:r>
              <a:rPr lang="zh-CN" altLang="en-US" sz="2200" dirty="0">
                <a:solidFill>
                  <a:srgbClr val="FF0000"/>
                </a:solidFill>
              </a:rPr>
              <a:t>将某个域所拥有的访问权</a:t>
            </a:r>
            <a:r>
              <a:rPr lang="en-US" altLang="zh-CN" sz="2200" dirty="0">
                <a:solidFill>
                  <a:srgbClr val="FF0000"/>
                </a:solidFill>
              </a:rPr>
              <a:t>access</a:t>
            </a:r>
            <a:r>
              <a:rPr lang="zh-CN" altLang="en-US" sz="2200" dirty="0">
                <a:solidFill>
                  <a:srgbClr val="FF0000"/>
                </a:solidFill>
              </a:rPr>
              <a:t>（</a:t>
            </a:r>
            <a:r>
              <a:rPr lang="en-US" altLang="zh-CN" sz="2200" dirty="0" err="1">
                <a:solidFill>
                  <a:srgbClr val="FF0000"/>
                </a:solidFill>
              </a:rPr>
              <a:t>i</a:t>
            </a:r>
            <a:r>
              <a:rPr lang="zh-CN" altLang="en-US" sz="2200" dirty="0">
                <a:solidFill>
                  <a:srgbClr val="FF0000"/>
                </a:solidFill>
              </a:rPr>
              <a:t>，</a:t>
            </a:r>
            <a:r>
              <a:rPr lang="en-US" altLang="zh-CN" sz="2200" dirty="0">
                <a:solidFill>
                  <a:srgbClr val="FF0000"/>
                </a:solidFill>
              </a:rPr>
              <a:t>j</a:t>
            </a:r>
            <a:r>
              <a:rPr lang="zh-CN" altLang="en-US" sz="2200" dirty="0">
                <a:solidFill>
                  <a:srgbClr val="FF0000"/>
                </a:solidFill>
              </a:rPr>
              <a:t>）扩展到同一列的其他域中</a:t>
            </a:r>
          </a:p>
        </p:txBody>
      </p:sp>
      <p:pic>
        <p:nvPicPr>
          <p:cNvPr id="6" name="图片 5"/>
          <p:cNvPicPr>
            <a:picLocks noChangeAspect="1"/>
          </p:cNvPicPr>
          <p:nvPr/>
        </p:nvPicPr>
        <p:blipFill>
          <a:blip r:embed="rId2"/>
          <a:stretch>
            <a:fillRect/>
          </a:stretch>
        </p:blipFill>
        <p:spPr>
          <a:xfrm>
            <a:off x="866850" y="2793630"/>
            <a:ext cx="10458299" cy="307451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访问矩阵的修改</a:t>
            </a:r>
            <a:r>
              <a:rPr lang="en-US" altLang="zh-CN" sz="2800" b="1" dirty="0">
                <a:solidFill>
                  <a:schemeClr val="bg1"/>
                </a:solidFill>
              </a:rPr>
              <a:t>(2)</a:t>
            </a:r>
            <a:endParaRPr lang="zh-CN" altLang="en-US" sz="2800" b="1" dirty="0">
              <a:solidFill>
                <a:schemeClr val="bg1"/>
              </a:solidFill>
            </a:endParaRPr>
          </a:p>
        </p:txBody>
      </p:sp>
      <p:sp>
        <p:nvSpPr>
          <p:cNvPr id="3" name="内容占位符 2"/>
          <p:cNvSpPr txBox="1"/>
          <p:nvPr/>
        </p:nvSpPr>
        <p:spPr>
          <a:xfrm>
            <a:off x="740946" y="953906"/>
            <a:ext cx="11048599" cy="12970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solidFill>
                  <a:srgbClr val="FF0000"/>
                </a:solidFill>
              </a:rPr>
              <a:t>所有权</a:t>
            </a:r>
          </a:p>
          <a:p>
            <a:pPr marL="799465" lvl="2" indent="-533400">
              <a:lnSpc>
                <a:spcPct val="132000"/>
              </a:lnSpc>
              <a:spcBef>
                <a:spcPts val="370"/>
              </a:spcBef>
              <a:buClr>
                <a:srgbClr val="E71101"/>
              </a:buClr>
              <a:buSzPct val="100000"/>
              <a:buFont typeface="Wingdings" panose="05000000000000000000" pitchFamily="2" charset="2"/>
              <a:buChar char="Ø"/>
              <a:defRPr/>
            </a:pPr>
            <a:r>
              <a:rPr lang="zh-CN" altLang="en-US" sz="2400" dirty="0"/>
              <a:t>利用所有权（</a:t>
            </a:r>
            <a:r>
              <a:rPr lang="en-US" altLang="zh-CN" sz="2400" dirty="0"/>
              <a:t>owner right</a:t>
            </a:r>
            <a:r>
              <a:rPr lang="zh-CN" altLang="en-US" sz="2400" dirty="0"/>
              <a:t>）能增加某种访问权，或者能删除某种访问权</a:t>
            </a:r>
          </a:p>
          <a:p>
            <a:pPr marL="799465" lvl="2" indent="-533400">
              <a:lnSpc>
                <a:spcPct val="132000"/>
              </a:lnSpc>
              <a:spcBef>
                <a:spcPts val="370"/>
              </a:spcBef>
              <a:buClr>
                <a:srgbClr val="E71101"/>
              </a:buClr>
              <a:buSzPct val="100000"/>
              <a:buFont typeface="Wingdings" panose="05000000000000000000" pitchFamily="2" charset="2"/>
              <a:buChar char="Ø"/>
              <a:defRPr/>
            </a:pPr>
            <a:r>
              <a:rPr lang="zh-CN" altLang="en-US" sz="2400" dirty="0"/>
              <a:t>图中的“</a:t>
            </a:r>
            <a:r>
              <a:rPr lang="en-US" altLang="zh-CN" sz="2400" dirty="0"/>
              <a:t>O”</a:t>
            </a:r>
            <a:r>
              <a:rPr lang="zh-CN" altLang="en-US" sz="2400" dirty="0"/>
              <a:t>表示所有权</a:t>
            </a:r>
          </a:p>
        </p:txBody>
      </p:sp>
      <p:pic>
        <p:nvPicPr>
          <p:cNvPr id="5" name="图片 4"/>
          <p:cNvPicPr>
            <a:picLocks noChangeAspect="1"/>
          </p:cNvPicPr>
          <p:nvPr/>
        </p:nvPicPr>
        <p:blipFill>
          <a:blip r:embed="rId2"/>
          <a:stretch>
            <a:fillRect/>
          </a:stretch>
        </p:blipFill>
        <p:spPr>
          <a:xfrm>
            <a:off x="758700" y="2631315"/>
            <a:ext cx="10871047" cy="2731237"/>
          </a:xfrm>
          <a:prstGeom prst="rect">
            <a:avLst/>
          </a:prstGeom>
        </p:spPr>
      </p:pic>
      <p:sp>
        <p:nvSpPr>
          <p:cNvPr id="7" name="TextBox 2"/>
          <p:cNvSpPr txBox="1"/>
          <p:nvPr/>
        </p:nvSpPr>
        <p:spPr>
          <a:xfrm>
            <a:off x="696559" y="5372607"/>
            <a:ext cx="11048598" cy="960584"/>
          </a:xfrm>
          <a:prstGeom prst="rect">
            <a:avLst/>
          </a:prstGeom>
          <a:noFill/>
        </p:spPr>
        <p:txBody>
          <a:bodyPr wrap="square" rtlCol="0">
            <a:spAutoFit/>
          </a:bodyPr>
          <a:lstStyle/>
          <a:p>
            <a:pPr>
              <a:lnSpc>
                <a:spcPct val="123000"/>
              </a:lnSpc>
            </a:pPr>
            <a:r>
              <a:rPr lang="zh-CN" altLang="zh-CN" sz="2400" b="0" dirty="0">
                <a:solidFill>
                  <a:srgbClr val="0000FF"/>
                </a:solidFill>
                <a:latin typeface="+mn-ea"/>
                <a:ea typeface="+mn-ea"/>
              </a:rPr>
              <a:t>图（</a:t>
            </a:r>
            <a:r>
              <a:rPr lang="en-US" altLang="zh-CN" sz="2400" b="0" dirty="0">
                <a:solidFill>
                  <a:srgbClr val="0000FF"/>
                </a:solidFill>
                <a:latin typeface="+mn-ea"/>
                <a:ea typeface="+mn-ea"/>
              </a:rPr>
              <a:t>b</a:t>
            </a:r>
            <a:r>
              <a:rPr lang="zh-CN" altLang="zh-CN" sz="2400" b="0" dirty="0">
                <a:solidFill>
                  <a:srgbClr val="0000FF"/>
                </a:solidFill>
                <a:latin typeface="+mn-ea"/>
                <a:ea typeface="+mn-ea"/>
              </a:rPr>
              <a:t>）所示为</a:t>
            </a:r>
            <a:r>
              <a:rPr lang="zh-CN" altLang="zh-CN" sz="2400" b="0" dirty="0">
                <a:latin typeface="+mn-ea"/>
                <a:ea typeface="+mn-ea"/>
              </a:rPr>
              <a:t>：在域</a:t>
            </a:r>
            <a:r>
              <a:rPr lang="en-US" altLang="zh-CN" sz="2400" b="0" dirty="0">
                <a:latin typeface="+mn-ea"/>
                <a:ea typeface="+mn-ea"/>
              </a:rPr>
              <a:t>D</a:t>
            </a:r>
            <a:r>
              <a:rPr lang="en-US" altLang="zh-CN" sz="2400" b="0" baseline="-25000" dirty="0">
                <a:latin typeface="+mn-ea"/>
                <a:ea typeface="+mn-ea"/>
              </a:rPr>
              <a:t>1</a:t>
            </a:r>
            <a:r>
              <a:rPr lang="zh-CN" altLang="zh-CN" sz="2400" b="0" dirty="0">
                <a:latin typeface="+mn-ea"/>
                <a:ea typeface="+mn-ea"/>
              </a:rPr>
              <a:t>中运行的进程删除了在域</a:t>
            </a:r>
            <a:r>
              <a:rPr lang="en-US" altLang="zh-CN" sz="2400" b="0" dirty="0">
                <a:latin typeface="+mn-ea"/>
                <a:ea typeface="+mn-ea"/>
              </a:rPr>
              <a:t>D</a:t>
            </a:r>
            <a:r>
              <a:rPr lang="en-US" altLang="zh-CN" sz="2400" b="0" baseline="-25000" dirty="0">
                <a:latin typeface="+mn-ea"/>
                <a:ea typeface="+mn-ea"/>
              </a:rPr>
              <a:t>3</a:t>
            </a:r>
            <a:r>
              <a:rPr lang="zh-CN" altLang="zh-CN" sz="2400" b="0" dirty="0">
                <a:latin typeface="+mn-ea"/>
                <a:ea typeface="+mn-ea"/>
              </a:rPr>
              <a:t>中运行的进程对文件</a:t>
            </a:r>
            <a:r>
              <a:rPr lang="en-US" altLang="zh-CN" sz="2400" b="0" dirty="0">
                <a:latin typeface="+mn-ea"/>
                <a:ea typeface="+mn-ea"/>
              </a:rPr>
              <a:t>F</a:t>
            </a:r>
            <a:r>
              <a:rPr lang="en-US" altLang="zh-CN" sz="2400" b="0" baseline="-25000" dirty="0">
                <a:latin typeface="+mn-ea"/>
                <a:ea typeface="+mn-ea"/>
              </a:rPr>
              <a:t>1</a:t>
            </a:r>
            <a:r>
              <a:rPr lang="zh-CN" altLang="zh-CN" sz="2400" b="0" dirty="0">
                <a:latin typeface="+mn-ea"/>
                <a:ea typeface="+mn-ea"/>
              </a:rPr>
              <a:t>的执行权；在域</a:t>
            </a:r>
            <a:r>
              <a:rPr lang="en-US" altLang="zh-CN" sz="2400" b="0" dirty="0">
                <a:latin typeface="+mn-ea"/>
                <a:ea typeface="+mn-ea"/>
              </a:rPr>
              <a:t>D</a:t>
            </a:r>
            <a:r>
              <a:rPr lang="en-US" altLang="zh-CN" sz="2400" b="0" baseline="-25000" dirty="0">
                <a:latin typeface="+mn-ea"/>
                <a:ea typeface="+mn-ea"/>
              </a:rPr>
              <a:t>2</a:t>
            </a:r>
            <a:r>
              <a:rPr lang="zh-CN" altLang="zh-CN" sz="2400" b="0" dirty="0">
                <a:latin typeface="+mn-ea"/>
                <a:ea typeface="+mn-ea"/>
              </a:rPr>
              <a:t>中运行的进程增加了在域</a:t>
            </a:r>
            <a:r>
              <a:rPr lang="en-US" altLang="zh-CN" sz="2400" b="0" dirty="0">
                <a:latin typeface="+mn-ea"/>
                <a:ea typeface="+mn-ea"/>
              </a:rPr>
              <a:t>D</a:t>
            </a:r>
            <a:r>
              <a:rPr lang="en-US" altLang="zh-CN" sz="2400" b="0" baseline="-25000" dirty="0">
                <a:latin typeface="+mn-ea"/>
                <a:ea typeface="+mn-ea"/>
              </a:rPr>
              <a:t>3</a:t>
            </a:r>
            <a:r>
              <a:rPr lang="zh-CN" altLang="zh-CN" sz="2400" b="0" dirty="0">
                <a:latin typeface="+mn-ea"/>
                <a:ea typeface="+mn-ea"/>
              </a:rPr>
              <a:t>中运行的进程对文件</a:t>
            </a:r>
            <a:r>
              <a:rPr lang="en-US" altLang="zh-CN" sz="2400" b="0" dirty="0">
                <a:latin typeface="+mn-ea"/>
                <a:ea typeface="+mn-ea"/>
              </a:rPr>
              <a:t>F</a:t>
            </a:r>
            <a:r>
              <a:rPr lang="en-US" altLang="zh-CN" sz="2400" b="0" baseline="-25000" dirty="0">
                <a:latin typeface="+mn-ea"/>
                <a:ea typeface="+mn-ea"/>
              </a:rPr>
              <a:t>2</a:t>
            </a:r>
            <a:r>
              <a:rPr lang="zh-CN" altLang="zh-CN" sz="2400" b="0" dirty="0">
                <a:latin typeface="+mn-ea"/>
                <a:ea typeface="+mn-ea"/>
              </a:rPr>
              <a:t>和</a:t>
            </a:r>
            <a:r>
              <a:rPr lang="en-US" altLang="zh-CN" sz="2400" b="0" dirty="0">
                <a:latin typeface="+mn-ea"/>
                <a:ea typeface="+mn-ea"/>
              </a:rPr>
              <a:t>F</a:t>
            </a:r>
            <a:r>
              <a:rPr lang="en-US" altLang="zh-CN" sz="2400" b="0" baseline="-25000" dirty="0">
                <a:latin typeface="+mn-ea"/>
                <a:ea typeface="+mn-ea"/>
              </a:rPr>
              <a:t>3</a:t>
            </a:r>
            <a:r>
              <a:rPr lang="zh-CN" altLang="zh-CN" sz="2400" b="0" dirty="0">
                <a:latin typeface="+mn-ea"/>
                <a:ea typeface="+mn-ea"/>
              </a:rPr>
              <a:t>的写访问权。</a:t>
            </a:r>
            <a:endParaRPr lang="zh-CN" altLang="en-US" sz="2400" b="0" dirty="0">
              <a:latin typeface="+mn-ea"/>
              <a:ea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访问矩阵的修改</a:t>
            </a:r>
            <a:r>
              <a:rPr lang="en-US" altLang="zh-CN" sz="2800" b="1" dirty="0">
                <a:solidFill>
                  <a:schemeClr val="bg1"/>
                </a:solidFill>
              </a:rPr>
              <a:t>(3)</a:t>
            </a:r>
            <a:endParaRPr lang="zh-CN" altLang="en-US" sz="2800" b="1" dirty="0">
              <a:solidFill>
                <a:schemeClr val="bg1"/>
              </a:solidFill>
            </a:endParaRPr>
          </a:p>
        </p:txBody>
      </p:sp>
      <p:sp>
        <p:nvSpPr>
          <p:cNvPr id="3" name="内容占位符 2"/>
          <p:cNvSpPr txBox="1"/>
          <p:nvPr/>
        </p:nvSpPr>
        <p:spPr>
          <a:xfrm>
            <a:off x="740946" y="953906"/>
            <a:ext cx="11048599" cy="12970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控制权</a:t>
            </a:r>
          </a:p>
          <a:p>
            <a:pPr marL="799465" lvl="2" indent="-533400">
              <a:lnSpc>
                <a:spcPct val="132000"/>
              </a:lnSpc>
              <a:spcBef>
                <a:spcPts val="370"/>
              </a:spcBef>
              <a:buClr>
                <a:srgbClr val="E71101"/>
              </a:buClr>
              <a:buSzPct val="100000"/>
              <a:buFont typeface="Wingdings" panose="05000000000000000000" pitchFamily="2" charset="2"/>
              <a:buChar char="Ø"/>
              <a:defRPr/>
            </a:pPr>
            <a:r>
              <a:rPr lang="zh-CN" altLang="en-US" sz="2400" dirty="0">
                <a:solidFill>
                  <a:srgbClr val="FF0000"/>
                </a:solidFill>
              </a:rPr>
              <a:t>用于改变矩阵内同一行（域）中的各项访问权</a:t>
            </a:r>
            <a:r>
              <a:rPr lang="zh-CN" altLang="en-US" sz="2400" dirty="0"/>
              <a:t>，亦即，用于改变在某个域中运行的进程对不同对象的访问权</a:t>
            </a:r>
          </a:p>
        </p:txBody>
      </p:sp>
      <p:pic>
        <p:nvPicPr>
          <p:cNvPr id="6" name="图片 5"/>
          <p:cNvPicPr>
            <a:picLocks noChangeAspect="1"/>
          </p:cNvPicPr>
          <p:nvPr/>
        </p:nvPicPr>
        <p:blipFill>
          <a:blip r:embed="rId2"/>
          <a:stretch>
            <a:fillRect/>
          </a:stretch>
        </p:blipFill>
        <p:spPr>
          <a:xfrm>
            <a:off x="726774" y="2759863"/>
            <a:ext cx="11062770" cy="2191138"/>
          </a:xfrm>
          <a:prstGeom prst="rect">
            <a:avLst/>
          </a:prstGeom>
        </p:spPr>
      </p:pic>
      <p:sp>
        <p:nvSpPr>
          <p:cNvPr id="8" name="TextBox 2"/>
          <p:cNvSpPr txBox="1"/>
          <p:nvPr/>
        </p:nvSpPr>
        <p:spPr>
          <a:xfrm>
            <a:off x="849582" y="5084166"/>
            <a:ext cx="10817153" cy="960584"/>
          </a:xfrm>
          <a:prstGeom prst="rect">
            <a:avLst/>
          </a:prstGeom>
          <a:noFill/>
        </p:spPr>
        <p:txBody>
          <a:bodyPr wrap="square" rtlCol="0">
            <a:spAutoFit/>
          </a:bodyPr>
          <a:lstStyle/>
          <a:p>
            <a:pPr>
              <a:lnSpc>
                <a:spcPct val="123000"/>
              </a:lnSpc>
            </a:pPr>
            <a:r>
              <a:rPr lang="zh-CN" altLang="zh-CN" sz="2400" b="0" dirty="0">
                <a:latin typeface="+mn-ea"/>
                <a:ea typeface="+mn-ea"/>
              </a:rPr>
              <a:t>若在</a:t>
            </a:r>
            <a:r>
              <a:rPr lang="en-US" altLang="zh-CN" sz="2400" b="0" dirty="0">
                <a:latin typeface="+mn-ea"/>
                <a:ea typeface="+mn-ea"/>
              </a:rPr>
              <a:t>access</a:t>
            </a:r>
            <a:r>
              <a:rPr lang="zh-CN" altLang="zh-CN" sz="2400" b="0" dirty="0">
                <a:latin typeface="+mn-ea"/>
                <a:ea typeface="+mn-ea"/>
              </a:rPr>
              <a:t>（</a:t>
            </a:r>
            <a:r>
              <a:rPr lang="en-US" altLang="zh-CN" sz="2400" b="0" dirty="0">
                <a:latin typeface="+mn-ea"/>
                <a:ea typeface="+mn-ea"/>
              </a:rPr>
              <a:t>D</a:t>
            </a:r>
            <a:r>
              <a:rPr lang="en-US" altLang="zh-CN" sz="2400" b="0" baseline="-25000" dirty="0">
                <a:latin typeface="+mn-ea"/>
                <a:ea typeface="+mn-ea"/>
              </a:rPr>
              <a:t>2</a:t>
            </a:r>
            <a:r>
              <a:rPr lang="zh-CN" altLang="zh-CN" sz="2400" b="0" dirty="0">
                <a:latin typeface="+mn-ea"/>
                <a:ea typeface="+mn-ea"/>
              </a:rPr>
              <a:t>，</a:t>
            </a:r>
            <a:r>
              <a:rPr lang="en-US" altLang="zh-CN" sz="2400" b="0" dirty="0">
                <a:latin typeface="+mn-ea"/>
                <a:ea typeface="+mn-ea"/>
              </a:rPr>
              <a:t>D</a:t>
            </a:r>
            <a:r>
              <a:rPr lang="en-US" altLang="zh-CN" sz="2400" b="0" baseline="-25000" dirty="0">
                <a:latin typeface="+mn-ea"/>
                <a:ea typeface="+mn-ea"/>
              </a:rPr>
              <a:t>3</a:t>
            </a:r>
            <a:r>
              <a:rPr lang="zh-CN" altLang="zh-CN" sz="2400" b="0" dirty="0">
                <a:latin typeface="+mn-ea"/>
                <a:ea typeface="+mn-ea"/>
              </a:rPr>
              <a:t>）中包括了控制权，则一个在域</a:t>
            </a:r>
            <a:r>
              <a:rPr lang="en-US" altLang="zh-CN" sz="2400" b="0" dirty="0">
                <a:latin typeface="+mn-ea"/>
                <a:ea typeface="+mn-ea"/>
              </a:rPr>
              <a:t>D</a:t>
            </a:r>
            <a:r>
              <a:rPr lang="en-US" altLang="zh-CN" sz="2400" b="0" baseline="-25000" dirty="0">
                <a:latin typeface="+mn-ea"/>
                <a:ea typeface="+mn-ea"/>
              </a:rPr>
              <a:t>2</a:t>
            </a:r>
            <a:r>
              <a:rPr lang="zh-CN" altLang="zh-CN" sz="2400" b="0" dirty="0">
                <a:latin typeface="+mn-ea"/>
                <a:ea typeface="+mn-ea"/>
              </a:rPr>
              <a:t>中运行的进程能够改变对域</a:t>
            </a:r>
            <a:r>
              <a:rPr lang="en-US" altLang="zh-CN" sz="2400" b="0" dirty="0">
                <a:latin typeface="+mn-ea"/>
                <a:ea typeface="+mn-ea"/>
              </a:rPr>
              <a:t>D</a:t>
            </a:r>
            <a:r>
              <a:rPr lang="en-US" altLang="zh-CN" sz="2400" b="0" baseline="-25000" dirty="0">
                <a:latin typeface="+mn-ea"/>
                <a:ea typeface="+mn-ea"/>
              </a:rPr>
              <a:t>3</a:t>
            </a:r>
            <a:r>
              <a:rPr lang="zh-CN" altLang="zh-CN" sz="2400" b="0" dirty="0">
                <a:latin typeface="+mn-ea"/>
                <a:ea typeface="+mn-ea"/>
              </a:rPr>
              <a:t>的各项访问权</a:t>
            </a:r>
            <a:endParaRPr lang="zh-CN" altLang="en-US" sz="2400" b="0" dirty="0">
              <a:latin typeface="+mn-ea"/>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8.1.1 </a:t>
            </a:r>
            <a:r>
              <a:rPr lang="zh-CN" altLang="en-US" sz="2800" b="1" dirty="0">
                <a:solidFill>
                  <a:schemeClr val="bg1"/>
                </a:solidFill>
              </a:rPr>
              <a:t>数据项、记录和文件</a:t>
            </a:r>
            <a:r>
              <a:rPr lang="en-US" altLang="zh-CN" sz="2800" b="1" dirty="0">
                <a:solidFill>
                  <a:schemeClr val="bg1"/>
                </a:solidFill>
              </a:rPr>
              <a:t>1</a:t>
            </a:r>
            <a:endParaRPr lang="zh-CN" altLang="en-US" sz="2800" b="1" dirty="0">
              <a:solidFill>
                <a:schemeClr val="bg1"/>
              </a:solidFill>
            </a:endParaRPr>
          </a:p>
        </p:txBody>
      </p:sp>
      <p:grpSp>
        <p:nvGrpSpPr>
          <p:cNvPr id="6" name="2723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181324"/>
            <a:ext cx="12064260" cy="5008286"/>
            <a:chOff x="660400" y="1181324"/>
            <a:chExt cx="12064260" cy="5008286"/>
          </a:xfrm>
        </p:grpSpPr>
        <p:sp>
          <p:nvSpPr>
            <p:cNvPr id="7" name="iṥlídè"/>
            <p:cNvSpPr/>
            <p:nvPr/>
          </p:nvSpPr>
          <p:spPr>
            <a:xfrm>
              <a:off x="7490905" y="1181324"/>
              <a:ext cx="5233755" cy="5008286"/>
            </a:xfrm>
            <a:prstGeom prst="rect">
              <a:avLst/>
            </a:prstGeom>
            <a:blipFill>
              <a:blip r:embed="rId3"/>
              <a:stretch>
                <a:fillRect t="-27413" b="-27272"/>
              </a:stretch>
            </a:blip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nvGrpSpPr>
            <p:cNvPr id="10" name="iṡļiḓe"/>
            <p:cNvGrpSpPr/>
            <p:nvPr/>
          </p:nvGrpSpPr>
          <p:grpSpPr>
            <a:xfrm>
              <a:off x="660400" y="1319182"/>
              <a:ext cx="6593297" cy="1903921"/>
              <a:chOff x="660400" y="1319182"/>
              <a:chExt cx="6593297" cy="1903921"/>
            </a:xfrm>
          </p:grpSpPr>
          <p:grpSp>
            <p:nvGrpSpPr>
              <p:cNvPr id="21" name="iSḻíḓè"/>
              <p:cNvGrpSpPr/>
              <p:nvPr/>
            </p:nvGrpSpPr>
            <p:grpSpPr>
              <a:xfrm>
                <a:off x="1530996" y="1319182"/>
                <a:ext cx="5722701" cy="1903921"/>
                <a:chOff x="1592241" y="1319182"/>
                <a:chExt cx="7217759" cy="1903921"/>
              </a:xfrm>
            </p:grpSpPr>
            <p:sp>
              <p:nvSpPr>
                <p:cNvPr id="25" name="îṧľîḋé"/>
                <p:cNvSpPr txBox="1"/>
                <p:nvPr/>
              </p:nvSpPr>
              <p:spPr>
                <a:xfrm>
                  <a:off x="1592242" y="1319182"/>
                  <a:ext cx="6293555"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dirty="0">
                      <a:solidFill>
                        <a:srgbClr val="0000FF"/>
                      </a:solidFill>
                      <a:latin typeface="+mn-ea"/>
                      <a:sym typeface="Wingdings" panose="05000000000000000000" pitchFamily="2" charset="2"/>
                    </a:rPr>
                    <a:t>数据项</a:t>
                  </a:r>
                </a:p>
              </p:txBody>
            </p:sp>
            <p:sp>
              <p:nvSpPr>
                <p:cNvPr id="26" name="íşļîḓé"/>
                <p:cNvSpPr/>
                <p:nvPr/>
              </p:nvSpPr>
              <p:spPr bwMode="auto">
                <a:xfrm>
                  <a:off x="1592241" y="1762904"/>
                  <a:ext cx="7217759" cy="146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10000"/>
                    </a:lnSpc>
                    <a:spcBef>
                      <a:spcPts val="600"/>
                    </a:spcBef>
                    <a:buClr>
                      <a:schemeClr val="accent4">
                        <a:lumMod val="40000"/>
                        <a:lumOff val="60000"/>
                      </a:schemeClr>
                    </a:buClr>
                    <a:buFont typeface="Wingdings" panose="05000000000000000000" pitchFamily="2" charset="2"/>
                    <a:buChar char="Ø"/>
                  </a:pPr>
                  <a:r>
                    <a:rPr lang="zh-CN" altLang="en-US" sz="2400" dirty="0"/>
                    <a:t>基本数据项：描述一个对象的某种属性，又称字段</a:t>
                  </a:r>
                </a:p>
                <a:p>
                  <a:pPr marL="342900" lvl="1" indent="-342900">
                    <a:lnSpc>
                      <a:spcPct val="110000"/>
                    </a:lnSpc>
                    <a:spcBef>
                      <a:spcPts val="600"/>
                    </a:spcBef>
                    <a:buClr>
                      <a:schemeClr val="accent4">
                        <a:lumMod val="40000"/>
                        <a:lumOff val="60000"/>
                      </a:schemeClr>
                    </a:buClr>
                    <a:buFont typeface="Wingdings" panose="05000000000000000000" pitchFamily="2" charset="2"/>
                    <a:buChar char="Ø"/>
                  </a:pPr>
                  <a:r>
                    <a:rPr lang="zh-CN" altLang="en-US" sz="2400" dirty="0"/>
                    <a:t>组合数据项：由若干个基本数据项组成</a:t>
                  </a:r>
                </a:p>
              </p:txBody>
            </p:sp>
          </p:grpSp>
          <p:grpSp>
            <p:nvGrpSpPr>
              <p:cNvPr id="22" name="ïS1íḋé"/>
              <p:cNvGrpSpPr/>
              <p:nvPr/>
            </p:nvGrpSpPr>
            <p:grpSpPr>
              <a:xfrm>
                <a:off x="660400" y="1345680"/>
                <a:ext cx="733394" cy="733394"/>
                <a:chOff x="660400" y="1345680"/>
                <a:chExt cx="733394" cy="733394"/>
              </a:xfrm>
            </p:grpSpPr>
            <p:sp>
              <p:nvSpPr>
                <p:cNvPr id="23" name="islîḋe"/>
                <p:cNvSpPr/>
                <p:nvPr/>
              </p:nvSpPr>
              <p:spPr>
                <a:xfrm>
                  <a:off x="660400" y="1345680"/>
                  <a:ext cx="733394" cy="733394"/>
                </a:xfrm>
                <a:prstGeom prst="ellipse">
                  <a:avLst/>
                </a:prstGeom>
                <a:solidFill>
                  <a:schemeClr val="accent1"/>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24" name="îŝlîďe"/>
                <p:cNvSpPr/>
                <p:nvPr/>
              </p:nvSpPr>
              <p:spPr>
                <a:xfrm>
                  <a:off x="797603" y="1530551"/>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11" name="iŝļïḓê"/>
            <p:cNvGrpSpPr/>
            <p:nvPr/>
          </p:nvGrpSpPr>
          <p:grpSpPr>
            <a:xfrm>
              <a:off x="669925" y="3879073"/>
              <a:ext cx="6615055" cy="2042339"/>
              <a:chOff x="669925" y="1487729"/>
              <a:chExt cx="6615055" cy="2042339"/>
            </a:xfrm>
          </p:grpSpPr>
          <p:grpSp>
            <p:nvGrpSpPr>
              <p:cNvPr id="13" name="ïṧļïḓe"/>
              <p:cNvGrpSpPr/>
              <p:nvPr/>
            </p:nvGrpSpPr>
            <p:grpSpPr>
              <a:xfrm>
                <a:off x="1549400" y="1516799"/>
                <a:ext cx="5735580" cy="2013269"/>
                <a:chOff x="1615452" y="1516799"/>
                <a:chExt cx="7234005" cy="2013269"/>
              </a:xfrm>
            </p:grpSpPr>
            <p:sp>
              <p:nvSpPr>
                <p:cNvPr id="18" name="ïšļíďè"/>
                <p:cNvSpPr txBox="1"/>
                <p:nvPr/>
              </p:nvSpPr>
              <p:spPr>
                <a:xfrm>
                  <a:off x="1615452" y="1516799"/>
                  <a:ext cx="6293554" cy="389423"/>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2400" dirty="0">
                      <a:solidFill>
                        <a:srgbClr val="0000FF"/>
                      </a:solidFill>
                      <a:latin typeface="+mn-ea"/>
                      <a:sym typeface="Wingdings" panose="05000000000000000000" pitchFamily="2" charset="2"/>
                    </a:rPr>
                    <a:t>记录</a:t>
                  </a:r>
                </a:p>
              </p:txBody>
            </p:sp>
            <p:sp>
              <p:nvSpPr>
                <p:cNvPr id="19" name="íşľíḑè"/>
                <p:cNvSpPr/>
                <p:nvPr/>
              </p:nvSpPr>
              <p:spPr bwMode="auto">
                <a:xfrm>
                  <a:off x="1631696" y="2012038"/>
                  <a:ext cx="7217761" cy="151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1" indent="-342900">
                    <a:lnSpc>
                      <a:spcPct val="110000"/>
                    </a:lnSpc>
                    <a:spcBef>
                      <a:spcPts val="600"/>
                    </a:spcBef>
                    <a:buFont typeface="Wingdings" panose="05000000000000000000" pitchFamily="2" charset="2"/>
                    <a:buChar char="Ø"/>
                  </a:pPr>
                  <a:r>
                    <a:rPr lang="zh-CN" altLang="en-US" sz="2400" dirty="0">
                      <a:solidFill>
                        <a:srgbClr val="FF0000"/>
                      </a:solidFill>
                    </a:rPr>
                    <a:t>记录是一组相关数据项的集合</a:t>
                  </a:r>
                  <a:r>
                    <a:rPr lang="zh-CN" altLang="en-US" sz="2400" dirty="0"/>
                    <a:t>，用于描述一个对象在某方面的属性。</a:t>
                  </a:r>
                </a:p>
                <a:p>
                  <a:pPr marL="342900" lvl="1" indent="-342900">
                    <a:lnSpc>
                      <a:spcPct val="110000"/>
                    </a:lnSpc>
                    <a:spcBef>
                      <a:spcPts val="600"/>
                    </a:spcBef>
                    <a:buFont typeface="Wingdings" panose="05000000000000000000" pitchFamily="2" charset="2"/>
                    <a:buChar char="Ø"/>
                  </a:pPr>
                  <a:r>
                    <a:rPr lang="zh-CN" altLang="en-US" sz="2400" dirty="0"/>
                    <a:t>关键字：唯一能标识一个记录的数据项</a:t>
                  </a:r>
                </a:p>
                <a:p>
                  <a:pPr marL="342900" lvl="1" indent="-342900">
                    <a:lnSpc>
                      <a:spcPct val="110000"/>
                    </a:lnSpc>
                    <a:spcBef>
                      <a:spcPts val="600"/>
                    </a:spcBef>
                    <a:buFont typeface="Wingdings" panose="05000000000000000000" pitchFamily="2" charset="2"/>
                    <a:buChar char="Ø"/>
                  </a:pPr>
                  <a:r>
                    <a:rPr lang="zh-CN" altLang="en-US" sz="2400" dirty="0"/>
                    <a:t>如：学号、学号</a:t>
                  </a:r>
                  <a:r>
                    <a:rPr lang="en-US" altLang="zh-CN" sz="2400" dirty="0"/>
                    <a:t>+</a:t>
                  </a:r>
                  <a:r>
                    <a:rPr lang="zh-CN" altLang="en-US" sz="2400" dirty="0"/>
                    <a:t>课程号</a:t>
                  </a:r>
                </a:p>
              </p:txBody>
            </p:sp>
          </p:grpSp>
          <p:grpSp>
            <p:nvGrpSpPr>
              <p:cNvPr id="15" name="ïŝľídè"/>
              <p:cNvGrpSpPr/>
              <p:nvPr/>
            </p:nvGrpSpPr>
            <p:grpSpPr>
              <a:xfrm>
                <a:off x="669925" y="1487729"/>
                <a:ext cx="733394" cy="733394"/>
                <a:chOff x="669925" y="1487729"/>
                <a:chExt cx="733394" cy="733394"/>
              </a:xfrm>
            </p:grpSpPr>
            <p:sp>
              <p:nvSpPr>
                <p:cNvPr id="16" name="ïṡľïde"/>
                <p:cNvSpPr/>
                <p:nvPr/>
              </p:nvSpPr>
              <p:spPr>
                <a:xfrm>
                  <a:off x="669925" y="1487729"/>
                  <a:ext cx="733394" cy="733394"/>
                </a:xfrm>
                <a:prstGeom prst="ellipse">
                  <a:avLst/>
                </a:prstGeom>
                <a:solidFill>
                  <a:schemeClr val="tx1">
                    <a:lumMod val="50000"/>
                    <a:lumOff val="50000"/>
                  </a:schemeClr>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600" dirty="0">
                    <a:solidFill>
                      <a:schemeClr val="bg1"/>
                    </a:solidFill>
                  </a:endParaRPr>
                </a:p>
              </p:txBody>
            </p:sp>
            <p:sp>
              <p:nvSpPr>
                <p:cNvPr id="17" name="ïšliḍe"/>
                <p:cNvSpPr/>
                <p:nvPr/>
              </p:nvSpPr>
              <p:spPr>
                <a:xfrm>
                  <a:off x="816006" y="1699234"/>
                  <a:ext cx="381389" cy="3460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cxnSp>
          <p:nvCxnSpPr>
            <p:cNvPr id="12" name="直接连接符 11"/>
            <p:cNvCxnSpPr/>
            <p:nvPr/>
          </p:nvCxnSpPr>
          <p:spPr>
            <a:xfrm>
              <a:off x="816006" y="3566595"/>
              <a:ext cx="635289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访问矩阵的实现</a:t>
            </a:r>
          </a:p>
        </p:txBody>
      </p:sp>
      <p:sp>
        <p:nvSpPr>
          <p:cNvPr id="10" name="矩形 9"/>
          <p:cNvSpPr/>
          <p:nvPr/>
        </p:nvSpPr>
        <p:spPr>
          <a:xfrm>
            <a:off x="1240598" y="1196740"/>
            <a:ext cx="4378968" cy="4760177"/>
          </a:xfrm>
          <a:prstGeom prst="rect">
            <a:avLst/>
          </a:prstGeom>
        </p:spPr>
        <p:txBody>
          <a:bodyPr wrap="square">
            <a:noAutofit/>
          </a:bodyPr>
          <a:lstStyle/>
          <a:p>
            <a:pPr>
              <a:lnSpc>
                <a:spcPct val="132000"/>
              </a:lnSpc>
              <a:spcBef>
                <a:spcPts val="600"/>
              </a:spcBef>
              <a:spcAft>
                <a:spcPts val="600"/>
              </a:spcAft>
            </a:pPr>
            <a:r>
              <a:rPr lang="zh-CN" altLang="en-US" sz="2400" dirty="0">
                <a:latin typeface="+mn-ea"/>
              </a:rPr>
              <a:t>访问矩阵：稀疏矩阵</a:t>
            </a:r>
          </a:p>
          <a:p>
            <a:pPr>
              <a:lnSpc>
                <a:spcPct val="132000"/>
              </a:lnSpc>
              <a:spcBef>
                <a:spcPts val="600"/>
              </a:spcBef>
              <a:spcAft>
                <a:spcPts val="600"/>
              </a:spcAft>
            </a:pPr>
            <a:r>
              <a:rPr lang="zh-CN" altLang="en-US" sz="2400" dirty="0">
                <a:solidFill>
                  <a:srgbClr val="FF0000"/>
                </a:solidFill>
                <a:latin typeface="+mn-ea"/>
              </a:rPr>
              <a:t>访问控制表</a:t>
            </a:r>
            <a:r>
              <a:rPr lang="en-US" altLang="zh-CN" sz="2400" dirty="0">
                <a:latin typeface="+mn-ea"/>
              </a:rPr>
              <a:t>ACL</a:t>
            </a:r>
          </a:p>
          <a:p>
            <a:pPr marL="342900" indent="-342900">
              <a:lnSpc>
                <a:spcPct val="132000"/>
              </a:lnSpc>
              <a:spcBef>
                <a:spcPts val="600"/>
              </a:spcBef>
              <a:spcAft>
                <a:spcPts val="600"/>
              </a:spcAft>
              <a:buClr>
                <a:srgbClr val="FF0000"/>
              </a:buClr>
              <a:buFont typeface="Wingdings" panose="05000000000000000000" pitchFamily="2" charset="2"/>
              <a:buChar char="Ø"/>
            </a:pPr>
            <a:r>
              <a:rPr lang="zh-CN" altLang="en-US" sz="2400" dirty="0">
                <a:latin typeface="+mn-ea"/>
              </a:rPr>
              <a:t>对访问矩阵按列</a:t>
            </a:r>
            <a:r>
              <a:rPr lang="en-US" altLang="zh-CN" sz="2400" dirty="0">
                <a:latin typeface="+mn-ea"/>
              </a:rPr>
              <a:t>(</a:t>
            </a:r>
            <a:r>
              <a:rPr lang="zh-CN" altLang="en-US" sz="2400" dirty="0">
                <a:latin typeface="+mn-ea"/>
              </a:rPr>
              <a:t>对象</a:t>
            </a:r>
            <a:r>
              <a:rPr lang="en-US" altLang="zh-CN" sz="2400" dirty="0">
                <a:latin typeface="+mn-ea"/>
              </a:rPr>
              <a:t>)</a:t>
            </a:r>
            <a:r>
              <a:rPr lang="zh-CN" altLang="en-US" sz="2400" dirty="0">
                <a:latin typeface="+mn-ea"/>
              </a:rPr>
              <a:t>划分，为每一列建立一张访问控制表</a:t>
            </a:r>
            <a:r>
              <a:rPr lang="en-US" altLang="zh-CN" sz="2400" dirty="0">
                <a:latin typeface="+mn-ea"/>
              </a:rPr>
              <a:t>ACL</a:t>
            </a:r>
            <a:r>
              <a:rPr lang="zh-CN" altLang="en-US" sz="2400" dirty="0">
                <a:latin typeface="+mn-ea"/>
              </a:rPr>
              <a:t>，删除空项，由</a:t>
            </a:r>
            <a:r>
              <a:rPr lang="en-US" altLang="zh-CN" sz="2400" dirty="0">
                <a:latin typeface="+mn-ea"/>
              </a:rPr>
              <a:t>(</a:t>
            </a:r>
            <a:r>
              <a:rPr lang="zh-CN" altLang="en-US" sz="2400" dirty="0">
                <a:latin typeface="+mn-ea"/>
              </a:rPr>
              <a:t>域，权集</a:t>
            </a:r>
            <a:r>
              <a:rPr lang="en-US" altLang="zh-CN" sz="2400" dirty="0">
                <a:latin typeface="+mn-ea"/>
              </a:rPr>
              <a:t>)</a:t>
            </a:r>
            <a:r>
              <a:rPr lang="zh-CN" altLang="en-US" sz="2400" dirty="0">
                <a:latin typeface="+mn-ea"/>
              </a:rPr>
              <a:t>组成</a:t>
            </a:r>
          </a:p>
          <a:p>
            <a:pPr marL="342900" indent="-342900">
              <a:lnSpc>
                <a:spcPct val="132000"/>
              </a:lnSpc>
              <a:spcBef>
                <a:spcPts val="600"/>
              </a:spcBef>
              <a:spcAft>
                <a:spcPts val="600"/>
              </a:spcAft>
              <a:buClr>
                <a:srgbClr val="FF0000"/>
              </a:buClr>
              <a:buFont typeface="Wingdings" panose="05000000000000000000" pitchFamily="2" charset="2"/>
              <a:buChar char="Ø"/>
            </a:pPr>
            <a:r>
              <a:rPr lang="zh-CN" altLang="en-US" sz="2400" dirty="0">
                <a:latin typeface="+mn-ea"/>
              </a:rPr>
              <a:t>当对象是文件时，</a:t>
            </a:r>
            <a:r>
              <a:rPr lang="en-US" altLang="zh-CN" sz="2400" dirty="0">
                <a:latin typeface="+mn-ea"/>
              </a:rPr>
              <a:t>ACL</a:t>
            </a:r>
            <a:r>
              <a:rPr lang="zh-CN" altLang="en-US" sz="2400" dirty="0">
                <a:latin typeface="+mn-ea"/>
              </a:rPr>
              <a:t>存放在文件的文件控制表中</a:t>
            </a:r>
          </a:p>
        </p:txBody>
      </p:sp>
      <p:sp>
        <p:nvSpPr>
          <p:cNvPr id="11" name="矩形 10"/>
          <p:cNvSpPr/>
          <p:nvPr/>
        </p:nvSpPr>
        <p:spPr>
          <a:xfrm>
            <a:off x="6755561" y="2600203"/>
            <a:ext cx="4519080" cy="3347835"/>
          </a:xfrm>
          <a:prstGeom prst="rect">
            <a:avLst/>
          </a:prstGeom>
        </p:spPr>
        <p:txBody>
          <a:bodyPr wrap="square">
            <a:noAutofit/>
          </a:bodyPr>
          <a:lstStyle/>
          <a:p>
            <a:pPr>
              <a:lnSpc>
                <a:spcPct val="132000"/>
              </a:lnSpc>
              <a:spcBef>
                <a:spcPts val="600"/>
              </a:spcBef>
              <a:spcAft>
                <a:spcPts val="600"/>
              </a:spcAft>
            </a:pPr>
            <a:r>
              <a:rPr lang="zh-CN" altLang="en-US" sz="2400" dirty="0">
                <a:solidFill>
                  <a:srgbClr val="FF0000"/>
                </a:solidFill>
                <a:latin typeface="+mn-ea"/>
              </a:rPr>
              <a:t>访问权限表</a:t>
            </a:r>
          </a:p>
          <a:p>
            <a:pPr marL="342900" indent="-342900">
              <a:lnSpc>
                <a:spcPct val="132000"/>
              </a:lnSpc>
              <a:spcBef>
                <a:spcPts val="600"/>
              </a:spcBef>
              <a:spcAft>
                <a:spcPts val="600"/>
              </a:spcAft>
              <a:buClr>
                <a:srgbClr val="FF0000"/>
              </a:buClr>
              <a:buFont typeface="Wingdings" panose="05000000000000000000" pitchFamily="2" charset="2"/>
              <a:buChar char="Ø"/>
            </a:pPr>
            <a:r>
              <a:rPr lang="zh-CN" altLang="en-US" sz="2400" dirty="0">
                <a:latin typeface="+mn-ea"/>
              </a:rPr>
              <a:t>对访问矩阵按行</a:t>
            </a:r>
            <a:r>
              <a:rPr lang="en-US" altLang="zh-CN" sz="2400" dirty="0">
                <a:latin typeface="+mn-ea"/>
              </a:rPr>
              <a:t>(</a:t>
            </a:r>
            <a:r>
              <a:rPr lang="zh-CN" altLang="en-US" sz="2400" dirty="0">
                <a:latin typeface="+mn-ea"/>
              </a:rPr>
              <a:t>域</a:t>
            </a:r>
            <a:r>
              <a:rPr lang="en-US" altLang="zh-CN" sz="2400" dirty="0">
                <a:latin typeface="+mn-ea"/>
              </a:rPr>
              <a:t>)</a:t>
            </a:r>
            <a:r>
              <a:rPr lang="zh-CN" altLang="en-US" sz="2400" dirty="0">
                <a:latin typeface="+mn-ea"/>
              </a:rPr>
              <a:t>划分，为每一行建立一张访问权限表</a:t>
            </a:r>
          </a:p>
          <a:p>
            <a:pPr marL="342900" indent="-342900">
              <a:lnSpc>
                <a:spcPct val="132000"/>
              </a:lnSpc>
              <a:spcBef>
                <a:spcPts val="600"/>
              </a:spcBef>
              <a:spcAft>
                <a:spcPts val="600"/>
              </a:spcAft>
              <a:buClr>
                <a:srgbClr val="FF0000"/>
              </a:buClr>
              <a:buFont typeface="Wingdings" panose="05000000000000000000" pitchFamily="2" charset="2"/>
              <a:buChar char="Ø"/>
            </a:pPr>
            <a:r>
              <a:rPr lang="zh-CN" altLang="en-US" sz="2400" dirty="0">
                <a:latin typeface="+mn-ea"/>
              </a:rPr>
              <a:t>当对象是文件时，访问权限表用来描述一个用户对文件的一组操作</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023930" y="2672855"/>
            <a:ext cx="527050" cy="527050"/>
          </a:xfrm>
          <a:prstGeom prst="rect">
            <a:avLst/>
          </a:prstGeom>
          <a:ln>
            <a:noFill/>
          </a:ln>
          <a:effectLst>
            <a:softEdge rad="0"/>
          </a:effectLst>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1198225"/>
            <a:ext cx="527050" cy="527050"/>
          </a:xfrm>
          <a:prstGeom prst="rect">
            <a:avLst/>
          </a:prstGeom>
          <a:ln>
            <a:noFill/>
          </a:ln>
          <a:effectLst>
            <a:softEdge rad="0"/>
          </a:effectLst>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1874005"/>
            <a:ext cx="527050" cy="527050"/>
          </a:xfrm>
          <a:prstGeom prst="rect">
            <a:avLst/>
          </a:prstGeom>
          <a:ln>
            <a:noFill/>
          </a:ln>
          <a:effectLst>
            <a:softEdge rad="0"/>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Windows XP </a:t>
            </a:r>
            <a:r>
              <a:rPr lang="zh-CN" altLang="en-US" sz="2800" b="1" dirty="0">
                <a:solidFill>
                  <a:schemeClr val="bg1"/>
                </a:solidFill>
              </a:rPr>
              <a:t>访问控制列表管理</a:t>
            </a:r>
          </a:p>
        </p:txBody>
      </p:sp>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1504026" y="1192381"/>
            <a:ext cx="8909480" cy="5011583"/>
          </a:xfrm>
          <a:prstGeom prst="rect">
            <a:avLst/>
          </a:prstGeom>
          <a:noFill/>
          <a:ln w="38100" cmpd="dbl">
            <a:solidFill>
              <a:srgbClr val="CC66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UNIX </a:t>
            </a:r>
            <a:r>
              <a:rPr lang="zh-CN" altLang="en-US" sz="2800" b="1" dirty="0">
                <a:solidFill>
                  <a:schemeClr val="bg1"/>
                </a:solidFill>
              </a:rPr>
              <a:t>目录</a:t>
            </a:r>
          </a:p>
        </p:txBody>
      </p:sp>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rcRect l="722" t="27065" r="722" b="27065"/>
          <a:stretch>
            <a:fillRect/>
          </a:stretch>
        </p:blipFill>
        <p:spPr>
          <a:xfrm>
            <a:off x="414588" y="1483769"/>
            <a:ext cx="11362824" cy="3890461"/>
          </a:xfrm>
          <a:prstGeom prst="rect">
            <a:avLst/>
          </a:prstGeom>
          <a:noFill/>
          <a:ln w="38100" cmpd="dbl">
            <a:solidFill>
              <a:srgbClr val="CC66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3"/>
          <p:cNvSpPr txBox="1"/>
          <p:nvPr/>
        </p:nvSpPr>
        <p:spPr>
          <a:xfrm>
            <a:off x="669925" y="5602927"/>
            <a:ext cx="10850563" cy="296271"/>
          </a:xfrm>
          <a:prstGeom prst="rect">
            <a:avLst/>
          </a:prstGeom>
        </p:spPr>
        <p:txBody>
          <a:bodyPr vert="horz" anchor="ctr">
            <a:noAutofit/>
          </a:bodyPr>
          <a:lstStyle>
            <a:lvl1pPr marL="0" indent="0" algn="r" defTabSz="914400"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Date</a:t>
            </a:r>
            <a:endParaRPr lang="zh-CN" altLang="en-US" dirty="0"/>
          </a:p>
        </p:txBody>
      </p:sp>
      <p:sp>
        <p:nvSpPr>
          <p:cNvPr id="19" name="任意多边形: 形状 18"/>
          <p:cNvSpPr/>
          <p:nvPr/>
        </p:nvSpPr>
        <p:spPr>
          <a:xfrm>
            <a:off x="-9525" y="-1"/>
            <a:ext cx="12201525" cy="1255073"/>
          </a:xfrm>
          <a:custGeom>
            <a:avLst/>
            <a:gdLst>
              <a:gd name="connsiteX0" fmla="*/ 19050 w 12201525"/>
              <a:gd name="connsiteY0" fmla="*/ 0 h 1028700"/>
              <a:gd name="connsiteX1" fmla="*/ 0 w 12201525"/>
              <a:gd name="connsiteY1" fmla="*/ 1028700 h 1028700"/>
              <a:gd name="connsiteX2" fmla="*/ 1743075 w 12201525"/>
              <a:gd name="connsiteY2" fmla="*/ 1028700 h 1028700"/>
              <a:gd name="connsiteX3" fmla="*/ 4381500 w 12201525"/>
              <a:gd name="connsiteY3" fmla="*/ 466725 h 1028700"/>
              <a:gd name="connsiteX4" fmla="*/ 6572250 w 12201525"/>
              <a:gd name="connsiteY4" fmla="*/ 285750 h 1028700"/>
              <a:gd name="connsiteX5" fmla="*/ 9115425 w 12201525"/>
              <a:gd name="connsiteY5" fmla="*/ 352425 h 1028700"/>
              <a:gd name="connsiteX6" fmla="*/ 11220450 w 12201525"/>
              <a:gd name="connsiteY6" fmla="*/ 619125 h 1028700"/>
              <a:gd name="connsiteX7" fmla="*/ 12201525 w 12201525"/>
              <a:gd name="connsiteY7" fmla="*/ 762000 h 1028700"/>
              <a:gd name="connsiteX8" fmla="*/ 12182475 w 12201525"/>
              <a:gd name="connsiteY8" fmla="*/ 0 h 1028700"/>
              <a:gd name="connsiteX9" fmla="*/ 19050 w 12201525"/>
              <a:gd name="connsiteY9"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525" h="1028700">
                <a:moveTo>
                  <a:pt x="19050" y="0"/>
                </a:moveTo>
                <a:lnTo>
                  <a:pt x="0" y="1028700"/>
                </a:lnTo>
                <a:lnTo>
                  <a:pt x="1743075" y="1028700"/>
                </a:lnTo>
                <a:lnTo>
                  <a:pt x="4381500" y="466725"/>
                </a:lnTo>
                <a:lnTo>
                  <a:pt x="6572250" y="285750"/>
                </a:lnTo>
                <a:lnTo>
                  <a:pt x="9115425" y="352425"/>
                </a:lnTo>
                <a:lnTo>
                  <a:pt x="11220450" y="619125"/>
                </a:lnTo>
                <a:lnTo>
                  <a:pt x="12201525" y="762000"/>
                </a:lnTo>
                <a:lnTo>
                  <a:pt x="12182475" y="0"/>
                </a:lnTo>
                <a:lnTo>
                  <a:pt x="19050" y="0"/>
                </a:lnTo>
                <a:close/>
              </a:path>
            </a:pathLst>
          </a:custGeom>
          <a:solidFill>
            <a:schemeClr val="accent3">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525" y="257830"/>
            <a:ext cx="1980029" cy="523220"/>
          </a:xfrm>
          <a:prstGeom prst="rect">
            <a:avLst/>
          </a:prstGeom>
        </p:spPr>
        <p:txBody>
          <a:bodyPr wrap="none">
            <a:spAutoFit/>
          </a:bodyPr>
          <a:lstStyle/>
          <a:p>
            <a:r>
              <a:rPr lang="zh-CN" altLang="en-US" sz="2800" b="1" dirty="0">
                <a:solidFill>
                  <a:schemeClr val="bg1"/>
                </a:solidFill>
              </a:rPr>
              <a:t>内容导航：</a:t>
            </a:r>
          </a:p>
        </p:txBody>
      </p:sp>
      <p:sp>
        <p:nvSpPr>
          <p:cNvPr id="22" name="矩形 21"/>
          <p:cNvSpPr/>
          <p:nvPr/>
        </p:nvSpPr>
        <p:spPr>
          <a:xfrm>
            <a:off x="1696469" y="1737498"/>
            <a:ext cx="4500146" cy="461665"/>
          </a:xfrm>
          <a:prstGeom prst="rect">
            <a:avLst/>
          </a:prstGeom>
        </p:spPr>
        <p:txBody>
          <a:bodyPr wrap="square">
            <a:spAutoFit/>
          </a:bodyPr>
          <a:lstStyle/>
          <a:p>
            <a:r>
              <a:rPr lang="en-US" altLang="zh-CN" sz="2400" dirty="0">
                <a:latin typeface="+mj-ea"/>
                <a:ea typeface="+mj-ea"/>
              </a:rPr>
              <a:t>8.1 </a:t>
            </a:r>
            <a:r>
              <a:rPr lang="zh-CN" altLang="en-US" sz="2400" dirty="0">
                <a:latin typeface="+mj-ea"/>
                <a:ea typeface="+mj-ea"/>
              </a:rPr>
              <a:t>文件和文件系统</a:t>
            </a:r>
          </a:p>
        </p:txBody>
      </p:sp>
      <p:sp>
        <p:nvSpPr>
          <p:cNvPr id="23" name="矩形 22"/>
          <p:cNvSpPr/>
          <p:nvPr/>
        </p:nvSpPr>
        <p:spPr>
          <a:xfrm>
            <a:off x="1696469" y="2375673"/>
            <a:ext cx="3682150" cy="461665"/>
          </a:xfrm>
          <a:prstGeom prst="rect">
            <a:avLst/>
          </a:prstGeom>
        </p:spPr>
        <p:txBody>
          <a:bodyPr wrap="square">
            <a:spAutoFit/>
          </a:bodyPr>
          <a:lstStyle/>
          <a:p>
            <a:r>
              <a:rPr lang="en-US" altLang="zh-CN" sz="2400" dirty="0">
                <a:latin typeface="+mj-ea"/>
              </a:rPr>
              <a:t>8.2 </a:t>
            </a:r>
            <a:r>
              <a:rPr lang="zh-CN" altLang="en-US" sz="2400" dirty="0">
                <a:latin typeface="+mj-ea"/>
              </a:rPr>
              <a:t>文件的逻辑结构</a:t>
            </a:r>
            <a:endParaRPr lang="en-US" altLang="zh-CN" sz="2400" dirty="0">
              <a:latin typeface="+mj-ea"/>
            </a:endParaRPr>
          </a:p>
        </p:txBody>
      </p:sp>
      <p:sp>
        <p:nvSpPr>
          <p:cNvPr id="24" name="矩形 23"/>
          <p:cNvSpPr/>
          <p:nvPr/>
        </p:nvSpPr>
        <p:spPr>
          <a:xfrm>
            <a:off x="1696468" y="2994798"/>
            <a:ext cx="3488967" cy="461665"/>
          </a:xfrm>
          <a:prstGeom prst="rect">
            <a:avLst/>
          </a:prstGeom>
        </p:spPr>
        <p:txBody>
          <a:bodyPr wrap="square">
            <a:spAutoFit/>
          </a:bodyPr>
          <a:lstStyle/>
          <a:p>
            <a:r>
              <a:rPr lang="en-US" altLang="zh-CN" sz="2400" dirty="0">
                <a:latin typeface="+mj-ea"/>
              </a:rPr>
              <a:t>8.3 </a:t>
            </a:r>
            <a:r>
              <a:rPr lang="zh-CN" altLang="en-US" sz="2400" dirty="0">
                <a:latin typeface="+mj-ea"/>
              </a:rPr>
              <a:t>文件目录</a:t>
            </a:r>
            <a:endParaRPr lang="en-US" altLang="zh-CN" sz="2400" dirty="0">
              <a:latin typeface="+mj-ea"/>
            </a:endParaRPr>
          </a:p>
        </p:txBody>
      </p:sp>
      <p:sp>
        <p:nvSpPr>
          <p:cNvPr id="25" name="矩形 24"/>
          <p:cNvSpPr/>
          <p:nvPr/>
        </p:nvSpPr>
        <p:spPr>
          <a:xfrm>
            <a:off x="1696468" y="3613923"/>
            <a:ext cx="3488967" cy="461665"/>
          </a:xfrm>
          <a:prstGeom prst="rect">
            <a:avLst/>
          </a:prstGeom>
        </p:spPr>
        <p:txBody>
          <a:bodyPr wrap="square">
            <a:spAutoFit/>
          </a:bodyPr>
          <a:lstStyle/>
          <a:p>
            <a:r>
              <a:rPr lang="en-US" altLang="zh-CN" sz="2400" dirty="0">
                <a:latin typeface="+mj-ea"/>
              </a:rPr>
              <a:t>8.4 </a:t>
            </a:r>
            <a:r>
              <a:rPr lang="zh-CN" altLang="en-US" sz="2400" dirty="0">
                <a:latin typeface="+mj-ea"/>
              </a:rPr>
              <a:t>文件共享</a:t>
            </a:r>
            <a:endParaRPr lang="en-US" altLang="zh-CN" sz="2400" dirty="0">
              <a:latin typeface="+mj-ea"/>
            </a:endParaRPr>
          </a:p>
        </p:txBody>
      </p:sp>
      <p:sp>
        <p:nvSpPr>
          <p:cNvPr id="27" name="矩形 26"/>
          <p:cNvSpPr/>
          <p:nvPr/>
        </p:nvSpPr>
        <p:spPr>
          <a:xfrm>
            <a:off x="1696469" y="4233048"/>
            <a:ext cx="3905342" cy="461665"/>
          </a:xfrm>
          <a:prstGeom prst="rect">
            <a:avLst/>
          </a:prstGeom>
        </p:spPr>
        <p:txBody>
          <a:bodyPr wrap="square">
            <a:spAutoFit/>
          </a:bodyPr>
          <a:lstStyle/>
          <a:p>
            <a:r>
              <a:rPr lang="en-US" altLang="zh-CN" sz="2400" dirty="0">
                <a:latin typeface="+mj-ea"/>
              </a:rPr>
              <a:t>8.5 </a:t>
            </a:r>
            <a:r>
              <a:rPr lang="zh-CN" altLang="en-US" sz="2400" dirty="0">
                <a:latin typeface="+mj-ea"/>
              </a:rPr>
              <a:t>文件保护</a:t>
            </a:r>
            <a:endParaRPr lang="en-US" altLang="zh-CN" sz="2400" dirty="0">
              <a:latin typeface="+mj-ea"/>
            </a:endParaRPr>
          </a:p>
        </p:txBody>
      </p:sp>
      <p:sp>
        <p:nvSpPr>
          <p:cNvPr id="28" name="矩形 27"/>
          <p:cNvSpPr/>
          <p:nvPr/>
        </p:nvSpPr>
        <p:spPr>
          <a:xfrm>
            <a:off x="1696468" y="4852173"/>
            <a:ext cx="3682151" cy="461665"/>
          </a:xfrm>
          <a:prstGeom prst="rect">
            <a:avLst/>
          </a:prstGeom>
        </p:spPr>
        <p:txBody>
          <a:bodyPr wrap="square">
            <a:spAutoFit/>
          </a:bodyPr>
          <a:lstStyle/>
          <a:p>
            <a:r>
              <a:rPr lang="en-US" altLang="zh-CN" sz="2400" b="1" dirty="0">
                <a:solidFill>
                  <a:srgbClr val="0000FF"/>
                </a:solidFill>
                <a:latin typeface="+mj-ea"/>
              </a:rPr>
              <a:t>8.6  Linux</a:t>
            </a:r>
            <a:r>
              <a:rPr lang="zh-CN" altLang="en-US" sz="2400" b="1" dirty="0">
                <a:solidFill>
                  <a:srgbClr val="0000FF"/>
                </a:solidFill>
                <a:latin typeface="+mj-ea"/>
              </a:rPr>
              <a:t>文件系统实例</a:t>
            </a:r>
            <a:endParaRPr lang="en-US" altLang="zh-CN" sz="2400" b="1" dirty="0">
              <a:solidFill>
                <a:srgbClr val="0000FF"/>
              </a:solidFill>
              <a:latin typeface="+mj-ea"/>
            </a:endParaRPr>
          </a:p>
        </p:txBody>
      </p:sp>
      <p:sp>
        <p:nvSpPr>
          <p:cNvPr id="3" name="矩形 2"/>
          <p:cNvSpPr/>
          <p:nvPr/>
        </p:nvSpPr>
        <p:spPr>
          <a:xfrm>
            <a:off x="7395099" y="2386337"/>
            <a:ext cx="3877985" cy="646331"/>
          </a:xfrm>
          <a:prstGeom prst="rect">
            <a:avLst/>
          </a:prstGeom>
        </p:spPr>
        <p:txBody>
          <a:bodyPr wrap="none">
            <a:spAutoFit/>
          </a:bodyPr>
          <a:lstStyle/>
          <a:p>
            <a:r>
              <a:rPr lang="zh-CN" altLang="en-US" sz="3600" dirty="0">
                <a:solidFill>
                  <a:srgbClr val="000000"/>
                </a:solidFill>
              </a:rPr>
              <a:t>第</a:t>
            </a:r>
            <a:r>
              <a:rPr lang="en-US" altLang="zh-CN" sz="3600" dirty="0">
                <a:solidFill>
                  <a:srgbClr val="000000"/>
                </a:solidFill>
              </a:rPr>
              <a:t>8</a:t>
            </a:r>
            <a:r>
              <a:rPr lang="zh-CN" altLang="en-US" sz="3600" dirty="0">
                <a:solidFill>
                  <a:srgbClr val="000000"/>
                </a:solidFill>
              </a:rPr>
              <a:t>章 </a:t>
            </a:r>
            <a:r>
              <a:rPr lang="en-US" altLang="zh-CN" sz="3600" dirty="0">
                <a:solidFill>
                  <a:srgbClr val="000000"/>
                </a:solidFill>
              </a:rPr>
              <a:t>	</a:t>
            </a:r>
            <a:r>
              <a:rPr lang="zh-CN" altLang="en-US" sz="3600" dirty="0">
                <a:solidFill>
                  <a:srgbClr val="000000"/>
                </a:solidFill>
              </a:rPr>
              <a:t>文件管理</a:t>
            </a:r>
            <a:endParaRPr lang="zh-CN" altLang="en-US" sz="3600" dirty="0"/>
          </a:p>
        </p:txBody>
      </p:sp>
      <p:cxnSp>
        <p:nvCxnSpPr>
          <p:cNvPr id="5" name="直接连接符 4"/>
          <p:cNvCxnSpPr/>
          <p:nvPr/>
        </p:nvCxnSpPr>
        <p:spPr>
          <a:xfrm>
            <a:off x="7421733" y="3190471"/>
            <a:ext cx="412538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6" y="6375042"/>
            <a:ext cx="12201526" cy="4829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bwMode="auto">
          <a:xfrm>
            <a:off x="-9526" y="252740"/>
            <a:ext cx="12201525" cy="1128723"/>
          </a:xfrm>
          <a:custGeom>
            <a:avLst/>
            <a:gdLst>
              <a:gd name="connsiteX0" fmla="*/ 7144392 w 12325350"/>
              <a:gd name="connsiteY0" fmla="*/ 261 h 6478847"/>
              <a:gd name="connsiteX1" fmla="*/ 8214533 w 12325350"/>
              <a:gd name="connsiteY1" fmla="*/ 121934 h 6478847"/>
              <a:gd name="connsiteX2" fmla="*/ 10903294 w 12325350"/>
              <a:gd name="connsiteY2" fmla="*/ 1454273 h 6478847"/>
              <a:gd name="connsiteX3" fmla="*/ 12325350 w 12325350"/>
              <a:gd name="connsiteY3" fmla="*/ 2857357 h 6478847"/>
              <a:gd name="connsiteX4" fmla="*/ 12325350 w 12325350"/>
              <a:gd name="connsiteY4" fmla="*/ 5321595 h 6478847"/>
              <a:gd name="connsiteX5" fmla="*/ 6864178 w 12325350"/>
              <a:gd name="connsiteY5" fmla="*/ 1555476 h 6478847"/>
              <a:gd name="connsiteX6" fmla="*/ 3518165 w 12325350"/>
              <a:gd name="connsiteY6" fmla="*/ 4703571 h 6478847"/>
              <a:gd name="connsiteX7" fmla="*/ 4850 w 12325350"/>
              <a:gd name="connsiteY7" fmla="*/ 6371943 h 6478847"/>
              <a:gd name="connsiteX8" fmla="*/ 0 w 12325350"/>
              <a:gd name="connsiteY8" fmla="*/ 6083424 h 6478847"/>
              <a:gd name="connsiteX9" fmla="*/ 0 w 12325350"/>
              <a:gd name="connsiteY9" fmla="*/ 4957873 h 6478847"/>
              <a:gd name="connsiteX10" fmla="*/ 27210 w 12325350"/>
              <a:gd name="connsiteY10" fmla="*/ 4967674 h 6478847"/>
              <a:gd name="connsiteX11" fmla="*/ 2335110 w 12325350"/>
              <a:gd name="connsiteY11" fmla="*/ 3646345 h 6478847"/>
              <a:gd name="connsiteX12" fmla="*/ 7144392 w 12325350"/>
              <a:gd name="connsiteY12" fmla="*/ 261 h 6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5350" h="6478847">
                <a:moveTo>
                  <a:pt x="7144392" y="261"/>
                </a:moveTo>
                <a:cubicBezTo>
                  <a:pt x="7479248" y="-3556"/>
                  <a:pt x="7835119" y="34487"/>
                  <a:pt x="8214533" y="121934"/>
                </a:cubicBezTo>
                <a:cubicBezTo>
                  <a:pt x="9475264" y="412769"/>
                  <a:pt x="10281892" y="1000335"/>
                  <a:pt x="10903294" y="1454273"/>
                </a:cubicBezTo>
                <a:cubicBezTo>
                  <a:pt x="11940956" y="2211820"/>
                  <a:pt x="12295475" y="2846549"/>
                  <a:pt x="12325350" y="2857357"/>
                </a:cubicBezTo>
                <a:cubicBezTo>
                  <a:pt x="12325350" y="5321595"/>
                  <a:pt x="12325350" y="5321595"/>
                  <a:pt x="12325350" y="5321595"/>
                </a:cubicBezTo>
                <a:cubicBezTo>
                  <a:pt x="12325350" y="5321595"/>
                  <a:pt x="9373688" y="1135927"/>
                  <a:pt x="6864178" y="1555476"/>
                </a:cubicBezTo>
                <a:cubicBezTo>
                  <a:pt x="5941038" y="1709737"/>
                  <a:pt x="5250922" y="2295337"/>
                  <a:pt x="3518165" y="4703571"/>
                </a:cubicBezTo>
                <a:cubicBezTo>
                  <a:pt x="1785408" y="7110821"/>
                  <a:pt x="4850" y="6371943"/>
                  <a:pt x="4850" y="6371943"/>
                </a:cubicBezTo>
                <a:lnTo>
                  <a:pt x="0" y="6083424"/>
                </a:lnTo>
                <a:lnTo>
                  <a:pt x="0" y="4957873"/>
                </a:lnTo>
                <a:lnTo>
                  <a:pt x="27210" y="4967674"/>
                </a:lnTo>
                <a:cubicBezTo>
                  <a:pt x="239930" y="5036640"/>
                  <a:pt x="1164005" y="5214497"/>
                  <a:pt x="2335110" y="3646345"/>
                </a:cubicBezTo>
                <a:cubicBezTo>
                  <a:pt x="3486174" y="2104845"/>
                  <a:pt x="4800399" y="26979"/>
                  <a:pt x="7144392" y="261"/>
                </a:cubicBezTo>
                <a:close/>
              </a:path>
            </a:pathLst>
          </a:custGeom>
          <a:gradFill flip="none" rotWithShape="1">
            <a:gsLst>
              <a:gs pos="14000">
                <a:schemeClr val="accent2"/>
              </a:gs>
              <a:gs pos="84000">
                <a:srgbClr val="FFFF00"/>
              </a:gs>
            </a:gsLst>
            <a:lin ang="4800000" scaled="0"/>
            <a:tileRect/>
          </a:gradFill>
          <a:ln>
            <a:noFill/>
          </a:ln>
        </p:spPr>
        <p:txBody>
          <a:bodyPr vert="horz" wrap="square" lIns="91440" tIns="45720" rIns="91440" bIns="45720" numCol="1" anchor="t" anchorCtr="0" compatLnSpc="1">
            <a:noAutofit/>
          </a:bodyPr>
          <a:lstStyle/>
          <a:p>
            <a:endParaRPr lang="zh-CN" altLang="en-US">
              <a:gradFill>
                <a:gsLst>
                  <a:gs pos="100000">
                    <a:schemeClr val="accent3"/>
                  </a:gs>
                  <a:gs pos="0">
                    <a:schemeClr val="accent4"/>
                  </a:gs>
                </a:gsLst>
                <a:lin ang="13500000" scaled="1"/>
              </a:gra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4475" y="261476"/>
            <a:ext cx="527050" cy="527050"/>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1700488"/>
            <a:ext cx="527050" cy="527050"/>
          </a:xfrm>
          <a:prstGeom prst="rect">
            <a:avLst/>
          </a:prstGeom>
          <a:ln>
            <a:noFill/>
          </a:ln>
          <a:effectLst>
            <a:softEdge rad="0"/>
          </a:effectLst>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285628"/>
            <a:ext cx="527050" cy="527050"/>
          </a:xfrm>
          <a:prstGeom prst="rect">
            <a:avLst/>
          </a:prstGeom>
          <a:ln>
            <a:noFill/>
          </a:ln>
          <a:effectLst>
            <a:softEdge rad="0"/>
          </a:effectLst>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2941097"/>
            <a:ext cx="527050" cy="527050"/>
          </a:xfrm>
          <a:prstGeom prst="rect">
            <a:avLst/>
          </a:prstGeom>
          <a:ln>
            <a:noFill/>
          </a:ln>
          <a:effectLst>
            <a:softEdge rad="0"/>
          </a:effectLst>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3559570"/>
            <a:ext cx="527050" cy="527050"/>
          </a:xfrm>
          <a:prstGeom prst="rect">
            <a:avLst/>
          </a:prstGeom>
          <a:ln>
            <a:noFill/>
          </a:ln>
          <a:effectLst>
            <a:softEdge rad="0"/>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185650"/>
            <a:ext cx="527050" cy="527050"/>
          </a:xfrm>
          <a:prstGeom prst="rect">
            <a:avLst/>
          </a:prstGeom>
          <a:ln>
            <a:noFill/>
          </a:ln>
          <a:effectLst>
            <a:softEdge rad="0"/>
          </a:effectLst>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69418" y="4823363"/>
            <a:ext cx="527050" cy="527050"/>
          </a:xfrm>
          <a:prstGeom prst="rect">
            <a:avLst/>
          </a:prstGeom>
          <a:ln>
            <a:noFill/>
          </a:ln>
          <a:effectLst>
            <a:softEdge rad="0"/>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8.6.1 </a:t>
            </a:r>
            <a:r>
              <a:rPr lang="zh-CN" altLang="en-US" sz="2800" b="1" dirty="0">
                <a:solidFill>
                  <a:schemeClr val="bg1"/>
                </a:solidFill>
              </a:rPr>
              <a:t>实例</a:t>
            </a:r>
            <a:r>
              <a:rPr lang="en-US" altLang="zh-CN" sz="2800" b="1" dirty="0">
                <a:solidFill>
                  <a:schemeClr val="bg1"/>
                </a:solidFill>
              </a:rPr>
              <a:t>1</a:t>
            </a:r>
            <a:r>
              <a:rPr lang="zh-CN" altLang="en-US" sz="2800" b="1" dirty="0">
                <a:solidFill>
                  <a:schemeClr val="bg1"/>
                </a:solidFill>
              </a:rPr>
              <a:t>：虚拟文件系统</a:t>
            </a:r>
          </a:p>
        </p:txBody>
      </p:sp>
      <p:sp>
        <p:nvSpPr>
          <p:cNvPr id="21" name="íSľïdé"/>
          <p:cNvSpPr/>
          <p:nvPr/>
        </p:nvSpPr>
        <p:spPr>
          <a:xfrm>
            <a:off x="803260" y="1402602"/>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22" name="ïŝļíḓê"/>
          <p:cNvSpPr/>
          <p:nvPr/>
        </p:nvSpPr>
        <p:spPr bwMode="auto">
          <a:xfrm>
            <a:off x="803260" y="4836801"/>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24" name="内容占位符 2"/>
          <p:cNvSpPr txBox="1"/>
          <p:nvPr/>
        </p:nvSpPr>
        <p:spPr>
          <a:xfrm>
            <a:off x="1518081" y="1202050"/>
            <a:ext cx="4577919" cy="26743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spcBef>
                <a:spcPts val="300"/>
              </a:spcBef>
              <a:buNone/>
              <a:defRPr/>
            </a:pPr>
            <a:r>
              <a:rPr lang="en-US" altLang="zh-CN" sz="2500" dirty="0"/>
              <a:t>Linux</a:t>
            </a:r>
            <a:r>
              <a:rPr lang="zh-CN" altLang="en-US" sz="2500" dirty="0"/>
              <a:t>的</a:t>
            </a:r>
            <a:r>
              <a:rPr lang="zh-CN" altLang="en-US" sz="2500" dirty="0">
                <a:solidFill>
                  <a:srgbClr val="FF0000"/>
                </a:solidFill>
              </a:rPr>
              <a:t>虚拟文件系统</a:t>
            </a:r>
            <a:r>
              <a:rPr lang="en-US" altLang="zh-CN" sz="2500" dirty="0">
                <a:solidFill>
                  <a:srgbClr val="FF0000"/>
                </a:solidFill>
              </a:rPr>
              <a:t>VFS</a:t>
            </a:r>
            <a:r>
              <a:rPr lang="zh-CN" altLang="en-US" sz="2500" dirty="0"/>
              <a:t>隐藏了各种硬件的具体细节，包括本地存储设备和远程网络存储设备等，并且把文件系统的相关操作和不同文件系统的具体细节分离开，为所有的设备提供了统一的接口。</a:t>
            </a:r>
          </a:p>
        </p:txBody>
      </p:sp>
      <p:sp>
        <p:nvSpPr>
          <p:cNvPr id="26" name="内容占位符 2"/>
          <p:cNvSpPr txBox="1"/>
          <p:nvPr/>
        </p:nvSpPr>
        <p:spPr>
          <a:xfrm>
            <a:off x="1518080" y="4666886"/>
            <a:ext cx="4341181" cy="12545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en-US" altLang="zh-CN" sz="2500" dirty="0">
                <a:solidFill>
                  <a:srgbClr val="FF0000"/>
                </a:solidFill>
              </a:rPr>
              <a:t>VFS</a:t>
            </a:r>
            <a:r>
              <a:rPr lang="zh-CN" altLang="en-US" sz="2500" dirty="0"/>
              <a:t>使得</a:t>
            </a:r>
            <a:r>
              <a:rPr lang="en-US" altLang="zh-CN" sz="2500" dirty="0"/>
              <a:t>Linux</a:t>
            </a:r>
            <a:r>
              <a:rPr lang="zh-CN" altLang="en-US" sz="2500" dirty="0"/>
              <a:t>系统可以支持多达数十种不同的文件系统。</a:t>
            </a:r>
          </a:p>
        </p:txBody>
      </p:sp>
      <p:pic>
        <p:nvPicPr>
          <p:cNvPr id="27" name="图片 26"/>
          <p:cNvPicPr>
            <a:picLocks noChangeAspect="1"/>
          </p:cNvPicPr>
          <p:nvPr/>
        </p:nvPicPr>
        <p:blipFill>
          <a:blip r:embed="rId2"/>
          <a:stretch>
            <a:fillRect/>
          </a:stretch>
        </p:blipFill>
        <p:spPr>
          <a:xfrm>
            <a:off x="6243118" y="1323288"/>
            <a:ext cx="5170475" cy="459811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VFS</a:t>
            </a:r>
            <a:r>
              <a:rPr lang="zh-CN" altLang="en-US" sz="2800" b="1" dirty="0">
                <a:solidFill>
                  <a:schemeClr val="bg1"/>
                </a:solidFill>
              </a:rPr>
              <a:t>支持的对象</a:t>
            </a:r>
          </a:p>
        </p:txBody>
      </p:sp>
      <p:sp>
        <p:nvSpPr>
          <p:cNvPr id="8" name="内容占位符 2"/>
          <p:cNvSpPr txBox="1"/>
          <p:nvPr/>
        </p:nvSpPr>
        <p:spPr>
          <a:xfrm>
            <a:off x="669925" y="1140337"/>
            <a:ext cx="11048599" cy="5232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en-US" altLang="zh-CN" sz="2400" dirty="0"/>
              <a:t>VFS</a:t>
            </a:r>
            <a:r>
              <a:rPr lang="zh-CN" altLang="en-US" sz="2400" dirty="0"/>
              <a:t>支持的</a:t>
            </a:r>
            <a:r>
              <a:rPr lang="zh-CN" altLang="en-US" sz="2400" dirty="0">
                <a:solidFill>
                  <a:srgbClr val="FF0000"/>
                </a:solidFill>
              </a:rPr>
              <a:t>四个主要文件系统对象</a:t>
            </a:r>
          </a:p>
        </p:txBody>
      </p:sp>
      <p:grpSp>
        <p:nvGrpSpPr>
          <p:cNvPr id="9" name="217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100" y="2018605"/>
            <a:ext cx="10845800" cy="3699058"/>
            <a:chOff x="673100" y="1929384"/>
            <a:chExt cx="10845800" cy="3699058"/>
          </a:xfrm>
        </p:grpSpPr>
        <p:sp>
          <p:nvSpPr>
            <p:cNvPr id="10" name="ïsḷîḋê"/>
            <p:cNvSpPr/>
            <p:nvPr/>
          </p:nvSpPr>
          <p:spPr>
            <a:xfrm>
              <a:off x="673100" y="1929384"/>
              <a:ext cx="10845800" cy="2125980"/>
            </a:xfrm>
            <a:prstGeom prst="rightArrow">
              <a:avLst>
                <a:gd name="adj1" fmla="val 50000"/>
                <a:gd name="adj2" fmla="val 422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1" name="ïṩḻíḑe"/>
            <p:cNvSpPr/>
            <p:nvPr/>
          </p:nvSpPr>
          <p:spPr>
            <a:xfrm rot="2700000">
              <a:off x="1148317" y="2189617"/>
              <a:ext cx="1605516" cy="1605516"/>
            </a:xfrm>
            <a:custGeom>
              <a:avLst/>
              <a:gdLst>
                <a:gd name="connsiteX0" fmla="*/ 135628 w 1605516"/>
                <a:gd name="connsiteY0" fmla="*/ 135628 h 1605516"/>
                <a:gd name="connsiteX1" fmla="*/ 463063 w 1605516"/>
                <a:gd name="connsiteY1" fmla="*/ 0 h 1605516"/>
                <a:gd name="connsiteX2" fmla="*/ 1142453 w 1605516"/>
                <a:gd name="connsiteY2" fmla="*/ 0 h 1605516"/>
                <a:gd name="connsiteX3" fmla="*/ 1605516 w 1605516"/>
                <a:gd name="connsiteY3" fmla="*/ 463063 h 1605516"/>
                <a:gd name="connsiteX4" fmla="*/ 1605516 w 1605516"/>
                <a:gd name="connsiteY4" fmla="*/ 1142453 h 1605516"/>
                <a:gd name="connsiteX5" fmla="*/ 1142453 w 1605516"/>
                <a:gd name="connsiteY5" fmla="*/ 1605516 h 1605516"/>
                <a:gd name="connsiteX6" fmla="*/ 463063 w 1605516"/>
                <a:gd name="connsiteY6" fmla="*/ 1605516 h 1605516"/>
                <a:gd name="connsiteX7" fmla="*/ 282818 w 1605516"/>
                <a:gd name="connsiteY7" fmla="*/ 1569126 h 1605516"/>
                <a:gd name="connsiteX8" fmla="*/ 247355 w 1605516"/>
                <a:gd name="connsiteY8" fmla="*/ 1549878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637 w 1605516"/>
                <a:gd name="connsiteY14" fmla="*/ 1358159 h 1605516"/>
                <a:gd name="connsiteX15" fmla="*/ 36390 w 1605516"/>
                <a:gd name="connsiteY15" fmla="*/ 1322698 h 1605516"/>
                <a:gd name="connsiteX16" fmla="*/ 0 w 1605516"/>
                <a:gd name="connsiteY16" fmla="*/ 1142453 h 1605516"/>
                <a:gd name="connsiteX17" fmla="*/ 0 w 1605516"/>
                <a:gd name="connsiteY17" fmla="*/ 463063 h 1605516"/>
                <a:gd name="connsiteX18" fmla="*/ 135628 w 1605516"/>
                <a:gd name="connsiteY18" fmla="*/ 135628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628" y="135628"/>
                  </a:moveTo>
                  <a:cubicBezTo>
                    <a:pt x="219426" y="51830"/>
                    <a:pt x="335192" y="0"/>
                    <a:pt x="463063" y="0"/>
                  </a:cubicBezTo>
                  <a:lnTo>
                    <a:pt x="1142453" y="0"/>
                  </a:lnTo>
                  <a:cubicBezTo>
                    <a:pt x="1398196" y="0"/>
                    <a:pt x="1605516" y="207320"/>
                    <a:pt x="1605516" y="463063"/>
                  </a:cubicBezTo>
                  <a:lnTo>
                    <a:pt x="1605516" y="1142453"/>
                  </a:lnTo>
                  <a:cubicBezTo>
                    <a:pt x="1605516" y="1398196"/>
                    <a:pt x="1398196" y="1605516"/>
                    <a:pt x="1142453" y="1605516"/>
                  </a:cubicBezTo>
                  <a:lnTo>
                    <a:pt x="463063" y="1605516"/>
                  </a:lnTo>
                  <a:cubicBezTo>
                    <a:pt x="399127" y="1605516"/>
                    <a:pt x="338218" y="1592559"/>
                    <a:pt x="282818" y="1569126"/>
                  </a:cubicBezTo>
                  <a:lnTo>
                    <a:pt x="247355" y="1549878"/>
                  </a:lnTo>
                  <a:lnTo>
                    <a:pt x="706898" y="1090334"/>
                  </a:lnTo>
                  <a:lnTo>
                    <a:pt x="802757" y="1186193"/>
                  </a:lnTo>
                  <a:lnTo>
                    <a:pt x="802757" y="802757"/>
                  </a:lnTo>
                  <a:lnTo>
                    <a:pt x="419322" y="802757"/>
                  </a:lnTo>
                  <a:lnTo>
                    <a:pt x="515181" y="898616"/>
                  </a:lnTo>
                  <a:lnTo>
                    <a:pt x="55637" y="1358159"/>
                  </a:lnTo>
                  <a:lnTo>
                    <a:pt x="36390" y="1322698"/>
                  </a:lnTo>
                  <a:cubicBezTo>
                    <a:pt x="12957" y="1267298"/>
                    <a:pt x="0" y="1206389"/>
                    <a:pt x="0" y="1142453"/>
                  </a:cubicBezTo>
                  <a:lnTo>
                    <a:pt x="0" y="463063"/>
                  </a:lnTo>
                  <a:cubicBezTo>
                    <a:pt x="0" y="335192"/>
                    <a:pt x="51830" y="219426"/>
                    <a:pt x="135628" y="1356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2" name="is1íḑe"/>
            <p:cNvSpPr/>
            <p:nvPr/>
          </p:nvSpPr>
          <p:spPr>
            <a:xfrm rot="2700000">
              <a:off x="3911600" y="2189617"/>
              <a:ext cx="1605516" cy="1605516"/>
            </a:xfrm>
            <a:custGeom>
              <a:avLst/>
              <a:gdLst>
                <a:gd name="connsiteX0" fmla="*/ 135459 w 1605516"/>
                <a:gd name="connsiteY0" fmla="*/ 135459 h 1605516"/>
                <a:gd name="connsiteX1" fmla="*/ 462485 w 1605516"/>
                <a:gd name="connsiteY1" fmla="*/ 0 h 1605516"/>
                <a:gd name="connsiteX2" fmla="*/ 1143031 w 1605516"/>
                <a:gd name="connsiteY2" fmla="*/ 0 h 1605516"/>
                <a:gd name="connsiteX3" fmla="*/ 1605516 w 1605516"/>
                <a:gd name="connsiteY3" fmla="*/ 462485 h 1605516"/>
                <a:gd name="connsiteX4" fmla="*/ 1605516 w 1605516"/>
                <a:gd name="connsiteY4" fmla="*/ 1143031 h 1605516"/>
                <a:gd name="connsiteX5" fmla="*/ 1143031 w 1605516"/>
                <a:gd name="connsiteY5" fmla="*/ 1605516 h 1605516"/>
                <a:gd name="connsiteX6" fmla="*/ 462485 w 1605516"/>
                <a:gd name="connsiteY6" fmla="*/ 1605516 h 1605516"/>
                <a:gd name="connsiteX7" fmla="*/ 282465 w 1605516"/>
                <a:gd name="connsiteY7" fmla="*/ 1569172 h 1605516"/>
                <a:gd name="connsiteX8" fmla="*/ 247202 w 1605516"/>
                <a:gd name="connsiteY8" fmla="*/ 1550031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84 w 1605516"/>
                <a:gd name="connsiteY14" fmla="*/ 1358313 h 1605516"/>
                <a:gd name="connsiteX15" fmla="*/ 36345 w 1605516"/>
                <a:gd name="connsiteY15" fmla="*/ 1323051 h 1605516"/>
                <a:gd name="connsiteX16" fmla="*/ 0 w 1605516"/>
                <a:gd name="connsiteY16" fmla="*/ 1143031 h 1605516"/>
                <a:gd name="connsiteX17" fmla="*/ 0 w 1605516"/>
                <a:gd name="connsiteY17" fmla="*/ 462485 h 1605516"/>
                <a:gd name="connsiteX18" fmla="*/ 135459 w 1605516"/>
                <a:gd name="connsiteY18" fmla="*/ 135459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59" y="135459"/>
                  </a:moveTo>
                  <a:cubicBezTo>
                    <a:pt x="219152" y="51765"/>
                    <a:pt x="334773" y="0"/>
                    <a:pt x="462485" y="0"/>
                  </a:cubicBezTo>
                  <a:lnTo>
                    <a:pt x="1143031" y="0"/>
                  </a:lnTo>
                  <a:cubicBezTo>
                    <a:pt x="1398454" y="0"/>
                    <a:pt x="1605516" y="207062"/>
                    <a:pt x="1605516" y="462485"/>
                  </a:cubicBezTo>
                  <a:lnTo>
                    <a:pt x="1605516" y="1143031"/>
                  </a:lnTo>
                  <a:cubicBezTo>
                    <a:pt x="1605516" y="1398454"/>
                    <a:pt x="1398454" y="1605516"/>
                    <a:pt x="1143031" y="1605516"/>
                  </a:cubicBezTo>
                  <a:lnTo>
                    <a:pt x="462485" y="1605516"/>
                  </a:lnTo>
                  <a:cubicBezTo>
                    <a:pt x="398629" y="1605516"/>
                    <a:pt x="337796" y="1592575"/>
                    <a:pt x="282465" y="1569172"/>
                  </a:cubicBezTo>
                  <a:lnTo>
                    <a:pt x="247202" y="1550031"/>
                  </a:lnTo>
                  <a:lnTo>
                    <a:pt x="706898" y="1090334"/>
                  </a:lnTo>
                  <a:lnTo>
                    <a:pt x="802757" y="1186193"/>
                  </a:lnTo>
                  <a:lnTo>
                    <a:pt x="802757" y="802757"/>
                  </a:lnTo>
                  <a:lnTo>
                    <a:pt x="419322" y="802757"/>
                  </a:lnTo>
                  <a:lnTo>
                    <a:pt x="515181" y="898616"/>
                  </a:lnTo>
                  <a:lnTo>
                    <a:pt x="55484" y="1358313"/>
                  </a:lnTo>
                  <a:lnTo>
                    <a:pt x="36345" y="1323051"/>
                  </a:lnTo>
                  <a:cubicBezTo>
                    <a:pt x="12941" y="1267720"/>
                    <a:pt x="0" y="1206887"/>
                    <a:pt x="0" y="1143031"/>
                  </a:cubicBezTo>
                  <a:lnTo>
                    <a:pt x="0" y="462485"/>
                  </a:lnTo>
                  <a:cubicBezTo>
                    <a:pt x="0" y="334773"/>
                    <a:pt x="51765" y="219152"/>
                    <a:pt x="135459" y="135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3" name="íṡ1ïḋé"/>
            <p:cNvSpPr/>
            <p:nvPr/>
          </p:nvSpPr>
          <p:spPr>
            <a:xfrm rot="2700000">
              <a:off x="6674883"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7 w 1605516"/>
                <a:gd name="connsiteY7" fmla="*/ 1569179 h 1605516"/>
                <a:gd name="connsiteX8" fmla="*/ 247177 w 1605516"/>
                <a:gd name="connsiteY8" fmla="*/ 1550057 h 1605516"/>
                <a:gd name="connsiteX9" fmla="*/ 706899 w 1605516"/>
                <a:gd name="connsiteY9" fmla="*/ 1090335 h 1605516"/>
                <a:gd name="connsiteX10" fmla="*/ 802758 w 1605516"/>
                <a:gd name="connsiteY10" fmla="*/ 1186194 h 1605516"/>
                <a:gd name="connsiteX11" fmla="*/ 802758 w 1605516"/>
                <a:gd name="connsiteY11" fmla="*/ 802758 h 1605516"/>
                <a:gd name="connsiteX12" fmla="*/ 419322 w 1605516"/>
                <a:gd name="connsiteY12" fmla="*/ 802758 h 1605516"/>
                <a:gd name="connsiteX13" fmla="*/ 515181 w 1605516"/>
                <a:gd name="connsiteY13" fmla="*/ 898617 h 1605516"/>
                <a:gd name="connsiteX14" fmla="*/ 55459 w 1605516"/>
                <a:gd name="connsiteY14" fmla="*/ 1358339 h 1605516"/>
                <a:gd name="connsiteX15" fmla="*/ 36337 w 1605516"/>
                <a:gd name="connsiteY15" fmla="*/ 1323109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6" y="1605516"/>
                    <a:pt x="337726" y="1592577"/>
                    <a:pt x="282407" y="1569179"/>
                  </a:cubicBezTo>
                  <a:lnTo>
                    <a:pt x="247177" y="1550057"/>
                  </a:lnTo>
                  <a:lnTo>
                    <a:pt x="706899" y="1090335"/>
                  </a:lnTo>
                  <a:lnTo>
                    <a:pt x="802758" y="1186194"/>
                  </a:lnTo>
                  <a:lnTo>
                    <a:pt x="802758" y="802758"/>
                  </a:lnTo>
                  <a:lnTo>
                    <a:pt x="419322" y="802758"/>
                  </a:lnTo>
                  <a:lnTo>
                    <a:pt x="515181" y="898617"/>
                  </a:lnTo>
                  <a:lnTo>
                    <a:pt x="55459" y="1358339"/>
                  </a:lnTo>
                  <a:lnTo>
                    <a:pt x="36337" y="1323109"/>
                  </a:lnTo>
                  <a:cubicBezTo>
                    <a:pt x="12939" y="1267790"/>
                    <a:pt x="0" y="1206970"/>
                    <a:pt x="0" y="1143127"/>
                  </a:cubicBezTo>
                  <a:lnTo>
                    <a:pt x="0" y="462389"/>
                  </a:lnTo>
                  <a:cubicBezTo>
                    <a:pt x="0" y="334704"/>
                    <a:pt x="51755" y="219107"/>
                    <a:pt x="135431" y="13543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4" name="îṡlíḓè"/>
            <p:cNvSpPr/>
            <p:nvPr/>
          </p:nvSpPr>
          <p:spPr>
            <a:xfrm rot="2700000">
              <a:off x="9438167" y="2189617"/>
              <a:ext cx="1605516" cy="1605516"/>
            </a:xfrm>
            <a:custGeom>
              <a:avLst/>
              <a:gdLst>
                <a:gd name="connsiteX0" fmla="*/ 135431 w 1605516"/>
                <a:gd name="connsiteY0" fmla="*/ 135431 h 1605516"/>
                <a:gd name="connsiteX1" fmla="*/ 462389 w 1605516"/>
                <a:gd name="connsiteY1" fmla="*/ 0 h 1605516"/>
                <a:gd name="connsiteX2" fmla="*/ 1143127 w 1605516"/>
                <a:gd name="connsiteY2" fmla="*/ 0 h 1605516"/>
                <a:gd name="connsiteX3" fmla="*/ 1605516 w 1605516"/>
                <a:gd name="connsiteY3" fmla="*/ 462389 h 1605516"/>
                <a:gd name="connsiteX4" fmla="*/ 1605516 w 1605516"/>
                <a:gd name="connsiteY4" fmla="*/ 1143127 h 1605516"/>
                <a:gd name="connsiteX5" fmla="*/ 1143127 w 1605516"/>
                <a:gd name="connsiteY5" fmla="*/ 1605516 h 1605516"/>
                <a:gd name="connsiteX6" fmla="*/ 462389 w 1605516"/>
                <a:gd name="connsiteY6" fmla="*/ 1605516 h 1605516"/>
                <a:gd name="connsiteX7" fmla="*/ 282406 w 1605516"/>
                <a:gd name="connsiteY7" fmla="*/ 1569179 h 1605516"/>
                <a:gd name="connsiteX8" fmla="*/ 247176 w 1605516"/>
                <a:gd name="connsiteY8" fmla="*/ 1550057 h 1605516"/>
                <a:gd name="connsiteX9" fmla="*/ 706898 w 1605516"/>
                <a:gd name="connsiteY9" fmla="*/ 1090334 h 1605516"/>
                <a:gd name="connsiteX10" fmla="*/ 802757 w 1605516"/>
                <a:gd name="connsiteY10" fmla="*/ 1186193 h 1605516"/>
                <a:gd name="connsiteX11" fmla="*/ 802757 w 1605516"/>
                <a:gd name="connsiteY11" fmla="*/ 802757 h 1605516"/>
                <a:gd name="connsiteX12" fmla="*/ 419322 w 1605516"/>
                <a:gd name="connsiteY12" fmla="*/ 802757 h 1605516"/>
                <a:gd name="connsiteX13" fmla="*/ 515181 w 1605516"/>
                <a:gd name="connsiteY13" fmla="*/ 898616 h 1605516"/>
                <a:gd name="connsiteX14" fmla="*/ 55459 w 1605516"/>
                <a:gd name="connsiteY14" fmla="*/ 1358338 h 1605516"/>
                <a:gd name="connsiteX15" fmla="*/ 36337 w 1605516"/>
                <a:gd name="connsiteY15" fmla="*/ 1323110 h 1605516"/>
                <a:gd name="connsiteX16" fmla="*/ 0 w 1605516"/>
                <a:gd name="connsiteY16" fmla="*/ 1143127 h 1605516"/>
                <a:gd name="connsiteX17" fmla="*/ 0 w 1605516"/>
                <a:gd name="connsiteY17" fmla="*/ 462389 h 1605516"/>
                <a:gd name="connsiteX18" fmla="*/ 135431 w 1605516"/>
                <a:gd name="connsiteY18" fmla="*/ 135431 h 160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5516" h="1605516">
                  <a:moveTo>
                    <a:pt x="135431" y="135431"/>
                  </a:moveTo>
                  <a:cubicBezTo>
                    <a:pt x="219107" y="51755"/>
                    <a:pt x="334704" y="0"/>
                    <a:pt x="462389" y="0"/>
                  </a:cubicBezTo>
                  <a:lnTo>
                    <a:pt x="1143127" y="0"/>
                  </a:lnTo>
                  <a:cubicBezTo>
                    <a:pt x="1398497" y="0"/>
                    <a:pt x="1605516" y="207019"/>
                    <a:pt x="1605516" y="462389"/>
                  </a:cubicBezTo>
                  <a:lnTo>
                    <a:pt x="1605516" y="1143127"/>
                  </a:lnTo>
                  <a:cubicBezTo>
                    <a:pt x="1605516" y="1398497"/>
                    <a:pt x="1398497" y="1605516"/>
                    <a:pt x="1143127" y="1605516"/>
                  </a:cubicBezTo>
                  <a:lnTo>
                    <a:pt x="462389" y="1605516"/>
                  </a:lnTo>
                  <a:cubicBezTo>
                    <a:pt x="398547" y="1605516"/>
                    <a:pt x="337726" y="1592577"/>
                    <a:pt x="282406" y="1569179"/>
                  </a:cubicBezTo>
                  <a:lnTo>
                    <a:pt x="247176" y="1550057"/>
                  </a:lnTo>
                  <a:lnTo>
                    <a:pt x="706898" y="1090334"/>
                  </a:lnTo>
                  <a:lnTo>
                    <a:pt x="802757" y="1186193"/>
                  </a:lnTo>
                  <a:lnTo>
                    <a:pt x="802757" y="802757"/>
                  </a:lnTo>
                  <a:lnTo>
                    <a:pt x="419322" y="802757"/>
                  </a:lnTo>
                  <a:lnTo>
                    <a:pt x="515181" y="898616"/>
                  </a:lnTo>
                  <a:lnTo>
                    <a:pt x="55459" y="1358338"/>
                  </a:lnTo>
                  <a:lnTo>
                    <a:pt x="36337" y="1323110"/>
                  </a:lnTo>
                  <a:cubicBezTo>
                    <a:pt x="12939" y="1267790"/>
                    <a:pt x="0" y="1206969"/>
                    <a:pt x="0" y="1143127"/>
                  </a:cubicBezTo>
                  <a:lnTo>
                    <a:pt x="0" y="462389"/>
                  </a:lnTo>
                  <a:cubicBezTo>
                    <a:pt x="0" y="334704"/>
                    <a:pt x="51755" y="219107"/>
                    <a:pt x="135431" y="13543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5" name="ï$1iḍe"/>
            <p:cNvSpPr txBox="1"/>
            <p:nvPr/>
          </p:nvSpPr>
          <p:spPr>
            <a:xfrm>
              <a:off x="673100" y="4070053"/>
              <a:ext cx="2356280" cy="1558389"/>
            </a:xfrm>
            <a:prstGeom prst="rect">
              <a:avLst/>
            </a:prstGeom>
            <a:noFill/>
            <a:ln>
              <a:noFill/>
            </a:ln>
          </p:spPr>
          <p:txBody>
            <a:bodyPr wrap="square" lIns="91440" tIns="45720" rIns="91440" bIns="45720" anchor="t" anchorCtr="0">
              <a:normAutofit/>
            </a:bodyPr>
            <a:lstStyle/>
            <a:p>
              <a:pPr algn="ctr">
                <a:spcBef>
                  <a:spcPct val="0"/>
                </a:spcBef>
              </a:pPr>
              <a:r>
                <a:rPr lang="zh-CN" altLang="en-US" sz="2400" dirty="0">
                  <a:solidFill>
                    <a:srgbClr val="0000FF"/>
                  </a:solidFill>
                </a:rPr>
                <a:t>超级块</a:t>
              </a:r>
              <a:r>
                <a:rPr lang="en-US" altLang="zh-CN" sz="2400" dirty="0">
                  <a:solidFill>
                    <a:srgbClr val="0000FF"/>
                  </a:solidFill>
                </a:rPr>
                <a:t>superblock</a:t>
              </a:r>
              <a:r>
                <a:rPr lang="zh-CN" altLang="en-US" sz="2400" dirty="0"/>
                <a:t>是对一个文件系统的描述</a:t>
              </a:r>
            </a:p>
          </p:txBody>
        </p:sp>
        <p:sp>
          <p:nvSpPr>
            <p:cNvPr id="17" name="íṩ1ïḑe"/>
            <p:cNvSpPr txBox="1"/>
            <p:nvPr/>
          </p:nvSpPr>
          <p:spPr>
            <a:xfrm>
              <a:off x="3502940" y="4070053"/>
              <a:ext cx="2356280" cy="1558389"/>
            </a:xfrm>
            <a:prstGeom prst="rect">
              <a:avLst/>
            </a:prstGeom>
            <a:noFill/>
            <a:ln>
              <a:noFill/>
            </a:ln>
          </p:spPr>
          <p:txBody>
            <a:bodyPr wrap="square" lIns="91440" tIns="45720" rIns="91440" bIns="45720" anchor="t" anchorCtr="0">
              <a:normAutofit/>
            </a:bodyPr>
            <a:lstStyle/>
            <a:p>
              <a:pPr algn="ctr">
                <a:spcBef>
                  <a:spcPct val="0"/>
                </a:spcBef>
              </a:pPr>
              <a:r>
                <a:rPr lang="zh-CN" altLang="en-US" sz="2400" dirty="0">
                  <a:solidFill>
                    <a:srgbClr val="0000FF"/>
                  </a:solidFill>
                </a:rPr>
                <a:t>索引节点</a:t>
              </a:r>
              <a:r>
                <a:rPr lang="en-US" altLang="zh-CN" sz="2400" dirty="0" err="1">
                  <a:solidFill>
                    <a:srgbClr val="0000FF"/>
                  </a:solidFill>
                </a:rPr>
                <a:t>iNode</a:t>
              </a:r>
              <a:r>
                <a:rPr lang="zh-CN" altLang="en-US" sz="2400" dirty="0"/>
                <a:t>是对一个文件物理属性的描述</a:t>
              </a:r>
            </a:p>
          </p:txBody>
        </p:sp>
        <p:sp>
          <p:nvSpPr>
            <p:cNvPr id="19" name="ïsḻiďê"/>
            <p:cNvSpPr txBox="1"/>
            <p:nvPr/>
          </p:nvSpPr>
          <p:spPr>
            <a:xfrm>
              <a:off x="6332780" y="4070053"/>
              <a:ext cx="2356280" cy="1558389"/>
            </a:xfrm>
            <a:prstGeom prst="rect">
              <a:avLst/>
            </a:prstGeom>
            <a:noFill/>
            <a:ln>
              <a:noFill/>
            </a:ln>
          </p:spPr>
          <p:txBody>
            <a:bodyPr wrap="square" lIns="91440" tIns="45720" rIns="91440" bIns="45720" anchor="t" anchorCtr="0">
              <a:normAutofit/>
            </a:bodyPr>
            <a:lstStyle/>
            <a:p>
              <a:pPr algn="ctr">
                <a:spcBef>
                  <a:spcPct val="0"/>
                </a:spcBef>
              </a:pPr>
              <a:r>
                <a:rPr lang="zh-CN" altLang="en-US" sz="2400" dirty="0">
                  <a:solidFill>
                    <a:srgbClr val="0000FF"/>
                  </a:solidFill>
                </a:rPr>
                <a:t>目录项</a:t>
              </a:r>
              <a:r>
                <a:rPr lang="en-US" altLang="zh-CN" sz="2400" dirty="0" err="1">
                  <a:solidFill>
                    <a:srgbClr val="0000FF"/>
                  </a:solidFill>
                </a:rPr>
                <a:t>dentry</a:t>
              </a:r>
              <a:r>
                <a:rPr lang="zh-CN" altLang="en-US" sz="2400" dirty="0"/>
                <a:t>是对一个文件逻辑属性的描述</a:t>
              </a:r>
            </a:p>
          </p:txBody>
        </p:sp>
        <p:sp>
          <p:nvSpPr>
            <p:cNvPr id="25" name="isḷiḋé"/>
            <p:cNvSpPr txBox="1"/>
            <p:nvPr/>
          </p:nvSpPr>
          <p:spPr>
            <a:xfrm>
              <a:off x="9162620" y="4070053"/>
              <a:ext cx="2356280" cy="1558389"/>
            </a:xfrm>
            <a:prstGeom prst="rect">
              <a:avLst/>
            </a:prstGeom>
            <a:noFill/>
            <a:ln>
              <a:noFill/>
            </a:ln>
          </p:spPr>
          <p:txBody>
            <a:bodyPr wrap="square" lIns="91440" tIns="45720" rIns="91440" bIns="45720" anchor="t" anchorCtr="0">
              <a:normAutofit/>
            </a:bodyPr>
            <a:lstStyle/>
            <a:p>
              <a:pPr algn="ctr">
                <a:spcBef>
                  <a:spcPct val="0"/>
                </a:spcBef>
              </a:pPr>
              <a:r>
                <a:rPr lang="zh-CN" altLang="en-US" sz="2400" dirty="0">
                  <a:solidFill>
                    <a:srgbClr val="0000FF"/>
                  </a:solidFill>
                </a:rPr>
                <a:t>文件</a:t>
              </a:r>
              <a:r>
                <a:rPr lang="en-US" altLang="zh-CN" sz="2400" dirty="0">
                  <a:solidFill>
                    <a:srgbClr val="0000FF"/>
                  </a:solidFill>
                </a:rPr>
                <a:t>file</a:t>
              </a:r>
              <a:r>
                <a:rPr lang="zh-CN" altLang="en-US" sz="2400" dirty="0"/>
                <a:t>是对当前进程打开的文件的描述</a:t>
              </a:r>
            </a:p>
          </p:txBody>
        </p:sp>
        <p:sp>
          <p:nvSpPr>
            <p:cNvPr id="29" name="îṣḻidé"/>
            <p:cNvSpPr txBox="1"/>
            <p:nvPr/>
          </p:nvSpPr>
          <p:spPr>
            <a:xfrm>
              <a:off x="1960664"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sp>
          <p:nvSpPr>
            <p:cNvPr id="30" name="ïŝ1ïḋè"/>
            <p:cNvSpPr txBox="1"/>
            <p:nvPr/>
          </p:nvSpPr>
          <p:spPr>
            <a:xfrm>
              <a:off x="4741597"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sp>
          <p:nvSpPr>
            <p:cNvPr id="31" name="í$lîdé"/>
            <p:cNvSpPr txBox="1"/>
            <p:nvPr/>
          </p:nvSpPr>
          <p:spPr>
            <a:xfrm>
              <a:off x="7522530"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sp>
          <p:nvSpPr>
            <p:cNvPr id="32" name="išḻïďè"/>
            <p:cNvSpPr txBox="1"/>
            <p:nvPr/>
          </p:nvSpPr>
          <p:spPr>
            <a:xfrm>
              <a:off x="10303464" y="2605404"/>
              <a:ext cx="708108" cy="678249"/>
            </a:xfrm>
            <a:prstGeom prst="rect">
              <a:avLst/>
            </a:prstGeom>
            <a:noFill/>
          </p:spPr>
          <p:txBody>
            <a:bodyPr wrap="square" lIns="91440" tIns="45720" rIns="91440" bIns="45720" rtlCol="0" anchor="ctr">
              <a:normAutofit/>
            </a:bodyPr>
            <a:lstStyle/>
            <a:p>
              <a:pPr algn="ctr"/>
              <a:r>
                <a:rPr lang="en-US" altLang="zh-CN" sz="3200" b="1" i="1" dirty="0">
                  <a:solidFill>
                    <a:schemeClr val="bg1"/>
                  </a:solidFill>
                </a:rPr>
                <a:t>00</a:t>
              </a:r>
              <a:endParaRPr lang="zh-CN" altLang="en-US" sz="3200" b="1" i="1" dirty="0">
                <a:solidFill>
                  <a:schemeClr val="bg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8.6.2 </a:t>
            </a:r>
            <a:r>
              <a:rPr lang="zh-CN" altLang="en-US" sz="2800" b="1" dirty="0">
                <a:solidFill>
                  <a:schemeClr val="bg1"/>
                </a:solidFill>
              </a:rPr>
              <a:t>实例</a:t>
            </a:r>
            <a:r>
              <a:rPr lang="en-US" altLang="zh-CN" sz="2800" b="1" dirty="0">
                <a:solidFill>
                  <a:schemeClr val="bg1"/>
                </a:solidFill>
              </a:rPr>
              <a:t>2</a:t>
            </a:r>
            <a:r>
              <a:rPr lang="zh-CN" altLang="en-US" sz="2800" b="1" dirty="0">
                <a:solidFill>
                  <a:schemeClr val="bg1"/>
                </a:solidFill>
              </a:rPr>
              <a:t>：</a:t>
            </a:r>
            <a:r>
              <a:rPr lang="en-US" altLang="zh-CN" sz="2800" b="1" dirty="0">
                <a:solidFill>
                  <a:schemeClr val="bg1"/>
                </a:solidFill>
              </a:rPr>
              <a:t>Linux ext2</a:t>
            </a:r>
            <a:r>
              <a:rPr lang="zh-CN" altLang="en-US" sz="2800" b="1" dirty="0">
                <a:solidFill>
                  <a:schemeClr val="bg1"/>
                </a:solidFill>
              </a:rPr>
              <a:t>文件系统</a:t>
            </a:r>
          </a:p>
        </p:txBody>
      </p:sp>
      <p:sp>
        <p:nvSpPr>
          <p:cNvPr id="18" name="内容占位符 3"/>
          <p:cNvSpPr txBox="1"/>
          <p:nvPr/>
        </p:nvSpPr>
        <p:spPr>
          <a:xfrm>
            <a:off x="1335751" y="1333741"/>
            <a:ext cx="10072056" cy="44213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buNone/>
            </a:pPr>
            <a:r>
              <a:rPr lang="zh-CN" altLang="zh-CN" sz="2400" dirty="0">
                <a:solidFill>
                  <a:srgbClr val="0000FF"/>
                </a:solidFill>
                <a:latin typeface="+mn-ea"/>
              </a:rPr>
              <a:t>超级块</a:t>
            </a:r>
            <a:r>
              <a:rPr lang="zh-CN" altLang="zh-CN" sz="2400" dirty="0">
                <a:latin typeface="+mn-ea"/>
              </a:rPr>
              <a:t>：记录整个文件系统的信息。</a:t>
            </a:r>
          </a:p>
          <a:p>
            <a:pPr marL="0" indent="0">
              <a:lnSpc>
                <a:spcPct val="123000"/>
              </a:lnSpc>
              <a:buNone/>
            </a:pPr>
            <a:r>
              <a:rPr lang="zh-CN" altLang="zh-CN" sz="2400" dirty="0">
                <a:solidFill>
                  <a:srgbClr val="0000FF"/>
                </a:solidFill>
                <a:latin typeface="+mn-ea"/>
              </a:rPr>
              <a:t>组描述符</a:t>
            </a:r>
            <a:r>
              <a:rPr lang="zh-CN" altLang="zh-CN" sz="2400" dirty="0">
                <a:latin typeface="+mn-ea"/>
              </a:rPr>
              <a:t>：描述每个组块的开始与结束的</a:t>
            </a:r>
            <a:r>
              <a:rPr lang="en-US" altLang="zh-CN" sz="2400" dirty="0">
                <a:latin typeface="+mn-ea"/>
              </a:rPr>
              <a:t>block</a:t>
            </a:r>
            <a:r>
              <a:rPr lang="zh-CN" altLang="zh-CN" sz="2400" dirty="0">
                <a:latin typeface="+mn-ea"/>
              </a:rPr>
              <a:t>号码。</a:t>
            </a:r>
          </a:p>
          <a:p>
            <a:pPr marL="0" indent="0">
              <a:lnSpc>
                <a:spcPct val="123000"/>
              </a:lnSpc>
              <a:buNone/>
            </a:pPr>
            <a:r>
              <a:rPr lang="zh-CN" altLang="zh-CN" sz="2400" dirty="0">
                <a:solidFill>
                  <a:srgbClr val="0000FF"/>
                </a:solidFill>
                <a:latin typeface="+mn-ea"/>
              </a:rPr>
              <a:t>块位图</a:t>
            </a:r>
            <a:r>
              <a:rPr lang="zh-CN" altLang="zh-CN" sz="2400" dirty="0">
                <a:latin typeface="+mn-ea"/>
              </a:rPr>
              <a:t>：数据块位示图，用一个二进制位来表示数据块是否空闲。</a:t>
            </a:r>
          </a:p>
          <a:p>
            <a:pPr marL="0" indent="0">
              <a:lnSpc>
                <a:spcPct val="123000"/>
              </a:lnSpc>
              <a:buNone/>
            </a:pPr>
            <a:r>
              <a:rPr lang="zh-CN" altLang="zh-CN" sz="2400" dirty="0">
                <a:solidFill>
                  <a:srgbClr val="0000FF"/>
                </a:solidFill>
                <a:latin typeface="+mn-ea"/>
              </a:rPr>
              <a:t>索引节点位图</a:t>
            </a:r>
            <a:r>
              <a:rPr lang="zh-CN" altLang="zh-CN" sz="2400" dirty="0">
                <a:latin typeface="+mn-ea"/>
              </a:rPr>
              <a:t>：类似数据块位示图，用一个二进制位来表示</a:t>
            </a:r>
            <a:r>
              <a:rPr lang="en-US" altLang="zh-CN" sz="2400" dirty="0" err="1">
                <a:latin typeface="+mn-ea"/>
              </a:rPr>
              <a:t>iNode</a:t>
            </a:r>
            <a:r>
              <a:rPr lang="zh-CN" altLang="zh-CN" sz="2400" dirty="0">
                <a:latin typeface="+mn-ea"/>
              </a:rPr>
              <a:t>是否被使用。</a:t>
            </a:r>
          </a:p>
          <a:p>
            <a:pPr marL="0" indent="0">
              <a:lnSpc>
                <a:spcPct val="123000"/>
              </a:lnSpc>
              <a:buNone/>
            </a:pPr>
            <a:r>
              <a:rPr lang="zh-CN" altLang="zh-CN" sz="2400" dirty="0">
                <a:solidFill>
                  <a:srgbClr val="0000FF"/>
                </a:solidFill>
                <a:latin typeface="+mn-ea"/>
              </a:rPr>
              <a:t>索引节点表</a:t>
            </a:r>
            <a:r>
              <a:rPr lang="zh-CN" altLang="zh-CN" sz="2400" dirty="0">
                <a:latin typeface="+mn-ea"/>
              </a:rPr>
              <a:t>：每个</a:t>
            </a:r>
            <a:r>
              <a:rPr lang="en-US" altLang="zh-CN" sz="2400" dirty="0" err="1">
                <a:latin typeface="+mn-ea"/>
              </a:rPr>
              <a:t>iNode</a:t>
            </a:r>
            <a:r>
              <a:rPr lang="zh-CN" altLang="zh-CN" sz="2400" dirty="0">
                <a:latin typeface="+mn-ea"/>
              </a:rPr>
              <a:t>的固定大小为</a:t>
            </a:r>
            <a:r>
              <a:rPr lang="en-US" altLang="zh-CN" sz="2400" dirty="0">
                <a:latin typeface="+mn-ea"/>
              </a:rPr>
              <a:t>128B</a:t>
            </a:r>
            <a:r>
              <a:rPr lang="zh-CN" altLang="zh-CN" sz="2400" dirty="0">
                <a:latin typeface="+mn-ea"/>
              </a:rPr>
              <a:t>，每个文件仅占用一个</a:t>
            </a:r>
            <a:r>
              <a:rPr lang="en-US" altLang="zh-CN" sz="2400" dirty="0" err="1">
                <a:latin typeface="+mn-ea"/>
              </a:rPr>
              <a:t>iNode</a:t>
            </a:r>
            <a:r>
              <a:rPr lang="zh-CN" altLang="zh-CN" sz="2400" dirty="0">
                <a:latin typeface="+mn-ea"/>
              </a:rPr>
              <a:t>，文件系统能够创建的文件数量与</a:t>
            </a:r>
            <a:r>
              <a:rPr lang="en-US" altLang="zh-CN" sz="2400" dirty="0" err="1">
                <a:latin typeface="+mn-ea"/>
              </a:rPr>
              <a:t>iNode</a:t>
            </a:r>
            <a:r>
              <a:rPr lang="zh-CN" altLang="zh-CN" sz="2400" dirty="0">
                <a:latin typeface="+mn-ea"/>
              </a:rPr>
              <a:t>的数量有关。</a:t>
            </a:r>
          </a:p>
          <a:p>
            <a:pPr marL="0" indent="0">
              <a:lnSpc>
                <a:spcPct val="123000"/>
              </a:lnSpc>
              <a:buNone/>
            </a:pPr>
            <a:r>
              <a:rPr lang="zh-CN" altLang="zh-CN" sz="2400" dirty="0">
                <a:solidFill>
                  <a:srgbClr val="0000FF"/>
                </a:solidFill>
                <a:latin typeface="+mn-ea"/>
              </a:rPr>
              <a:t>数据块</a:t>
            </a:r>
            <a:r>
              <a:rPr lang="zh-CN" altLang="zh-CN" sz="2400" dirty="0">
                <a:latin typeface="+mn-ea"/>
              </a:rPr>
              <a:t>：每个数据块中只能放一个文件的数据</a:t>
            </a:r>
            <a:r>
              <a:rPr lang="zh-CN" altLang="en-US" sz="2400" dirty="0">
                <a:latin typeface="+mn-ea"/>
              </a:rPr>
              <a:t>，</a:t>
            </a:r>
            <a:r>
              <a:rPr lang="en-US" altLang="zh-CN" sz="2400" dirty="0">
                <a:latin typeface="+mn-ea"/>
              </a:rPr>
              <a:t>ext2</a:t>
            </a:r>
            <a:r>
              <a:rPr lang="zh-CN" altLang="zh-CN" sz="2400" dirty="0">
                <a:latin typeface="+mn-ea"/>
              </a:rPr>
              <a:t>支持的数据块的大小有</a:t>
            </a:r>
            <a:r>
              <a:rPr lang="en-US" altLang="zh-CN" sz="2400" dirty="0">
                <a:latin typeface="+mn-ea"/>
              </a:rPr>
              <a:t>1KB</a:t>
            </a:r>
            <a:r>
              <a:rPr lang="zh-CN" altLang="zh-CN" sz="2400" dirty="0">
                <a:latin typeface="+mn-ea"/>
              </a:rPr>
              <a:t>、</a:t>
            </a:r>
            <a:r>
              <a:rPr lang="en-US" altLang="zh-CN" sz="2400" dirty="0">
                <a:latin typeface="+mn-ea"/>
              </a:rPr>
              <a:t>2KB</a:t>
            </a:r>
            <a:r>
              <a:rPr lang="zh-CN" altLang="zh-CN" sz="2400" dirty="0">
                <a:latin typeface="+mn-ea"/>
              </a:rPr>
              <a:t>、</a:t>
            </a:r>
            <a:r>
              <a:rPr lang="en-US" altLang="zh-CN" sz="2400" dirty="0">
                <a:latin typeface="+mn-ea"/>
              </a:rPr>
              <a:t>4KB</a:t>
            </a:r>
            <a:r>
              <a:rPr lang="zh-CN" altLang="zh-CN" sz="2400" dirty="0">
                <a:latin typeface="+mn-ea"/>
              </a:rPr>
              <a:t>三种。</a:t>
            </a:r>
            <a:endParaRPr lang="zh-CN" altLang="en-US" sz="2400" dirty="0">
              <a:latin typeface="+mn-ea"/>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1333741"/>
            <a:ext cx="527050" cy="527050"/>
          </a:xfrm>
          <a:prstGeom prst="rect">
            <a:avLst/>
          </a:prstGeom>
          <a:ln>
            <a:noFill/>
          </a:ln>
          <a:effectLst>
            <a:softEdge rad="0"/>
          </a:effectLst>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1918881"/>
            <a:ext cx="527050" cy="527050"/>
          </a:xfrm>
          <a:prstGeom prst="rect">
            <a:avLst/>
          </a:prstGeom>
          <a:ln>
            <a:noFill/>
          </a:ln>
          <a:effectLst>
            <a:softEdge rad="0"/>
          </a:effectLst>
        </p:spPr>
      </p:pic>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2494448"/>
            <a:ext cx="527050" cy="527050"/>
          </a:xfrm>
          <a:prstGeom prst="rect">
            <a:avLst/>
          </a:prstGeom>
          <a:ln>
            <a:noFill/>
          </a:ln>
          <a:effectLst>
            <a:softEdge rad="0"/>
          </a:effectLst>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3112921"/>
            <a:ext cx="527050" cy="527050"/>
          </a:xfrm>
          <a:prstGeom prst="rect">
            <a:avLst/>
          </a:prstGeom>
          <a:ln>
            <a:noFill/>
          </a:ln>
          <a:effectLst>
            <a:softEdge rad="0"/>
          </a:effectLst>
        </p:spPr>
      </p:pic>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4111864"/>
            <a:ext cx="527050" cy="527050"/>
          </a:xfrm>
          <a:prstGeom prst="rect">
            <a:avLst/>
          </a:prstGeom>
          <a:ln>
            <a:noFill/>
          </a:ln>
          <a:effectLst>
            <a:softEdge rad="0"/>
          </a:effectLst>
        </p:spPr>
      </p:pic>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9925" y="5110807"/>
            <a:ext cx="527050" cy="527050"/>
          </a:xfrm>
          <a:prstGeom prst="rect">
            <a:avLst/>
          </a:prstGeom>
          <a:ln>
            <a:noFill/>
          </a:ln>
          <a:effectLst>
            <a:softEdge rad="0"/>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8.6.2 </a:t>
            </a:r>
            <a:r>
              <a:rPr lang="zh-CN" altLang="en-US" sz="2800" b="1" dirty="0">
                <a:solidFill>
                  <a:schemeClr val="bg1"/>
                </a:solidFill>
              </a:rPr>
              <a:t>实例</a:t>
            </a:r>
            <a:r>
              <a:rPr lang="en-US" altLang="zh-CN" sz="2800" b="1" dirty="0">
                <a:solidFill>
                  <a:schemeClr val="bg1"/>
                </a:solidFill>
              </a:rPr>
              <a:t>2</a:t>
            </a:r>
            <a:r>
              <a:rPr lang="zh-CN" altLang="en-US" sz="2800" b="1" dirty="0">
                <a:solidFill>
                  <a:schemeClr val="bg1"/>
                </a:solidFill>
              </a:rPr>
              <a:t>：</a:t>
            </a:r>
            <a:r>
              <a:rPr lang="en-US" altLang="zh-CN" sz="2800" b="1" dirty="0">
                <a:solidFill>
                  <a:schemeClr val="bg1"/>
                </a:solidFill>
              </a:rPr>
              <a:t>Linux ext2</a:t>
            </a:r>
            <a:r>
              <a:rPr lang="zh-CN" altLang="en-US" sz="2800" b="1" dirty="0">
                <a:solidFill>
                  <a:schemeClr val="bg1"/>
                </a:solidFill>
              </a:rPr>
              <a:t>文件系统</a:t>
            </a:r>
          </a:p>
        </p:txBody>
      </p:sp>
      <p:pic>
        <p:nvPicPr>
          <p:cNvPr id="21" name="图片 20"/>
          <p:cNvPicPr>
            <a:picLocks noChangeAspect="1"/>
          </p:cNvPicPr>
          <p:nvPr/>
        </p:nvPicPr>
        <p:blipFill>
          <a:blip r:embed="rId2"/>
          <a:stretch>
            <a:fillRect/>
          </a:stretch>
        </p:blipFill>
        <p:spPr>
          <a:xfrm>
            <a:off x="728663" y="2426166"/>
            <a:ext cx="10734674" cy="24210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文件、记录和数据项</a:t>
            </a:r>
            <a:r>
              <a:rPr lang="en-US" altLang="zh-CN" sz="2800" b="1" dirty="0">
                <a:solidFill>
                  <a:schemeClr val="bg1"/>
                </a:solidFill>
              </a:rPr>
              <a:t>2</a:t>
            </a:r>
            <a:endParaRPr lang="zh-CN" altLang="en-US" sz="2800" b="1" dirty="0">
              <a:solidFill>
                <a:schemeClr val="bg1"/>
              </a:solidFill>
            </a:endParaRPr>
          </a:p>
        </p:txBody>
      </p:sp>
      <p:sp>
        <p:nvSpPr>
          <p:cNvPr id="4" name="文本框 3"/>
          <p:cNvSpPr txBox="1"/>
          <p:nvPr/>
        </p:nvSpPr>
        <p:spPr>
          <a:xfrm>
            <a:off x="1613551" y="1913200"/>
            <a:ext cx="9588005" cy="4366708"/>
          </a:xfrm>
          <a:prstGeom prst="rect">
            <a:avLst/>
          </a:prstGeom>
          <a:noFill/>
        </p:spPr>
        <p:txBody>
          <a:bodyPr wrap="square" rtlCol="0">
            <a:spAutoFit/>
          </a:bodyPr>
          <a:lstStyle/>
          <a:p>
            <a:pPr algn="just">
              <a:lnSpc>
                <a:spcPct val="150000"/>
              </a:lnSpc>
              <a:spcAft>
                <a:spcPts val="600"/>
              </a:spcAft>
            </a:pPr>
            <a:r>
              <a:rPr lang="zh-CN" altLang="en-US" sz="2400" dirty="0">
                <a:latin typeface="+mn-ea"/>
              </a:rPr>
              <a:t>有结构文件（记录）、无结构文件（字符流）</a:t>
            </a:r>
            <a:endParaRPr lang="en-US" altLang="zh-CN" sz="2400" dirty="0">
              <a:latin typeface="+mn-ea"/>
            </a:endParaRPr>
          </a:p>
          <a:p>
            <a:pPr algn="just">
              <a:lnSpc>
                <a:spcPct val="150000"/>
              </a:lnSpc>
              <a:spcAft>
                <a:spcPts val="600"/>
              </a:spcAft>
            </a:pPr>
            <a:r>
              <a:rPr lang="zh-CN" altLang="en-US" sz="2400" dirty="0">
                <a:latin typeface="+mn-ea"/>
              </a:rPr>
              <a:t>在文件系统中文件是最大的数据单位，描述了一个对象集</a:t>
            </a:r>
          </a:p>
          <a:p>
            <a:pPr algn="just">
              <a:lnSpc>
                <a:spcPct val="150000"/>
              </a:lnSpc>
              <a:spcAft>
                <a:spcPts val="600"/>
              </a:spcAft>
            </a:pPr>
            <a:r>
              <a:rPr lang="zh-CN" altLang="en-US" sz="2400" dirty="0">
                <a:latin typeface="+mn-ea"/>
              </a:rPr>
              <a:t>文件的主要属性</a:t>
            </a:r>
            <a:endParaRPr lang="en-US" altLang="zh-CN" sz="2400" dirty="0">
              <a:latin typeface="+mn-ea"/>
            </a:endParaRPr>
          </a:p>
          <a:p>
            <a:pPr marL="342900" indent="-342900" algn="just">
              <a:lnSpc>
                <a:spcPct val="150000"/>
              </a:lnSpc>
              <a:spcAft>
                <a:spcPts val="600"/>
              </a:spcAft>
              <a:buClr>
                <a:srgbClr val="FF0000"/>
              </a:buClr>
              <a:buFont typeface="Wingdings" panose="05000000000000000000" pitchFamily="2" charset="2"/>
              <a:buChar char="Ø"/>
            </a:pPr>
            <a:r>
              <a:rPr lang="zh-CN" altLang="en-US" sz="2400" dirty="0">
                <a:latin typeface="+mn-ea"/>
              </a:rPr>
              <a:t>文件类型</a:t>
            </a:r>
          </a:p>
          <a:p>
            <a:pPr marL="342900" indent="-342900" algn="just">
              <a:lnSpc>
                <a:spcPct val="150000"/>
              </a:lnSpc>
              <a:spcAft>
                <a:spcPts val="600"/>
              </a:spcAft>
              <a:buClr>
                <a:srgbClr val="FF0000"/>
              </a:buClr>
              <a:buFont typeface="Wingdings" panose="05000000000000000000" pitchFamily="2" charset="2"/>
              <a:buChar char="Ø"/>
            </a:pPr>
            <a:r>
              <a:rPr lang="zh-CN" altLang="en-US" sz="2400" dirty="0">
                <a:latin typeface="+mn-ea"/>
              </a:rPr>
              <a:t>文件长度</a:t>
            </a:r>
          </a:p>
          <a:p>
            <a:pPr marL="342900" indent="-342900" algn="just">
              <a:lnSpc>
                <a:spcPct val="150000"/>
              </a:lnSpc>
              <a:spcAft>
                <a:spcPts val="600"/>
              </a:spcAft>
              <a:buClr>
                <a:srgbClr val="FF0000"/>
              </a:buClr>
              <a:buFont typeface="Wingdings" panose="05000000000000000000" pitchFamily="2" charset="2"/>
              <a:buChar char="Ø"/>
            </a:pPr>
            <a:r>
              <a:rPr lang="zh-CN" altLang="en-US" sz="2400" dirty="0">
                <a:latin typeface="+mn-ea"/>
              </a:rPr>
              <a:t>文件的物理位置</a:t>
            </a:r>
          </a:p>
          <a:p>
            <a:pPr marL="342900" indent="-342900" algn="just">
              <a:lnSpc>
                <a:spcPct val="150000"/>
              </a:lnSpc>
              <a:spcAft>
                <a:spcPts val="600"/>
              </a:spcAft>
              <a:buClr>
                <a:srgbClr val="FF0000"/>
              </a:buClr>
              <a:buFont typeface="Wingdings" panose="05000000000000000000" pitchFamily="2" charset="2"/>
              <a:buChar char="Ø"/>
            </a:pPr>
            <a:r>
              <a:rPr lang="zh-CN" altLang="en-US" sz="2400" dirty="0">
                <a:latin typeface="+mn-ea"/>
              </a:rPr>
              <a:t>文件的建立时间</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90443" y="2010067"/>
            <a:ext cx="527050" cy="527050"/>
          </a:xfrm>
          <a:prstGeom prst="rect">
            <a:avLst/>
          </a:prstGeom>
          <a:ln>
            <a:noFill/>
          </a:ln>
          <a:effectLst>
            <a:softEdge rad="0"/>
          </a:effectLst>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90443" y="2599081"/>
            <a:ext cx="527050" cy="527050"/>
          </a:xfrm>
          <a:prstGeom prst="rect">
            <a:avLst/>
          </a:prstGeom>
          <a:ln>
            <a:noFill/>
          </a:ln>
          <a:effectLst>
            <a:softEdge rad="0"/>
          </a:effectLst>
        </p:spPr>
      </p:pic>
      <p:sp>
        <p:nvSpPr>
          <p:cNvPr id="10" name="文本框 9"/>
          <p:cNvSpPr txBox="1"/>
          <p:nvPr/>
        </p:nvSpPr>
        <p:spPr>
          <a:xfrm>
            <a:off x="868363" y="1195771"/>
            <a:ext cx="6338680" cy="581057"/>
          </a:xfrm>
          <a:prstGeom prst="rect">
            <a:avLst/>
          </a:prstGeom>
          <a:noFill/>
        </p:spPr>
        <p:txBody>
          <a:bodyPr wrap="square" rtlCol="0">
            <a:spAutoFit/>
          </a:bodyPr>
          <a:lstStyle/>
          <a:p>
            <a:pPr algn="just">
              <a:lnSpc>
                <a:spcPct val="150000"/>
              </a:lnSpc>
              <a:spcAft>
                <a:spcPts val="600"/>
              </a:spcAft>
            </a:pPr>
            <a:r>
              <a:rPr lang="zh-CN" altLang="en-US" sz="2400" dirty="0">
                <a:latin typeface="+mn-ea"/>
              </a:rPr>
              <a:t>文件：具有文件名的一组相关元素的集合</a:t>
            </a:r>
            <a:endParaRPr lang="zh-CN" altLang="en-US" sz="2200" dirty="0">
              <a:latin typeface="+mn-ea"/>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90443" y="3229090"/>
            <a:ext cx="527050" cy="527050"/>
          </a:xfrm>
          <a:prstGeom prst="rect">
            <a:avLst/>
          </a:prstGeom>
          <a:ln>
            <a:noFill/>
          </a:ln>
          <a:effectLst>
            <a:softEdge rad="0"/>
          </a:effectLst>
        </p:spPr>
      </p:pic>
      <p:grpSp>
        <p:nvGrpSpPr>
          <p:cNvPr id="14" name="Group 1050"/>
          <p:cNvGrpSpPr/>
          <p:nvPr/>
        </p:nvGrpSpPr>
        <p:grpSpPr bwMode="auto">
          <a:xfrm>
            <a:off x="4929162" y="3305498"/>
            <a:ext cx="5534076" cy="2792193"/>
            <a:chOff x="2832" y="1800"/>
            <a:chExt cx="2640" cy="1776"/>
          </a:xfrm>
          <a:solidFill>
            <a:schemeClr val="accent1">
              <a:lumMod val="40000"/>
              <a:lumOff val="60000"/>
            </a:schemeClr>
          </a:solidFill>
        </p:grpSpPr>
        <p:grpSp>
          <p:nvGrpSpPr>
            <p:cNvPr id="17" name="Group 1049"/>
            <p:cNvGrpSpPr/>
            <p:nvPr/>
          </p:nvGrpSpPr>
          <p:grpSpPr bwMode="auto">
            <a:xfrm>
              <a:off x="2832" y="1800"/>
              <a:ext cx="2640" cy="1776"/>
              <a:chOff x="2832" y="1728"/>
              <a:chExt cx="2640" cy="1776"/>
            </a:xfrm>
            <a:grpFill/>
          </p:grpSpPr>
          <p:sp>
            <p:nvSpPr>
              <p:cNvPr id="19" name="Rectangle 1029"/>
              <p:cNvSpPr>
                <a:spLocks noChangeArrowheads="1"/>
              </p:cNvSpPr>
              <p:nvPr/>
            </p:nvSpPr>
            <p:spPr bwMode="auto">
              <a:xfrm>
                <a:off x="3840" y="1728"/>
                <a:ext cx="576"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dirty="0">
                    <a:solidFill>
                      <a:schemeClr val="bg1"/>
                    </a:solidFill>
                    <a:latin typeface="Arial" panose="020B0604020202020204" pitchFamily="34" charset="0"/>
                  </a:rPr>
                  <a:t>文件</a:t>
                </a:r>
              </a:p>
            </p:txBody>
          </p:sp>
          <p:sp>
            <p:nvSpPr>
              <p:cNvPr id="21" name="Rectangle 1032"/>
              <p:cNvSpPr>
                <a:spLocks noChangeArrowheads="1"/>
              </p:cNvSpPr>
              <p:nvPr/>
            </p:nvSpPr>
            <p:spPr bwMode="auto">
              <a:xfrm>
                <a:off x="2880" y="2496"/>
                <a:ext cx="576"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记录</a:t>
                </a:r>
                <a:r>
                  <a:rPr lang="en-US" altLang="zh-CN" sz="2000" b="0">
                    <a:solidFill>
                      <a:schemeClr val="bg1"/>
                    </a:solidFill>
                    <a:latin typeface="Arial" panose="020B0604020202020204" pitchFamily="34" charset="0"/>
                  </a:rPr>
                  <a:t>1</a:t>
                </a:r>
              </a:p>
            </p:txBody>
          </p:sp>
          <p:sp>
            <p:nvSpPr>
              <p:cNvPr id="22" name="Rectangle 1035"/>
              <p:cNvSpPr>
                <a:spLocks noChangeArrowheads="1"/>
              </p:cNvSpPr>
              <p:nvPr/>
            </p:nvSpPr>
            <p:spPr bwMode="auto">
              <a:xfrm>
                <a:off x="2832" y="3216"/>
                <a:ext cx="672"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数据项</a:t>
                </a:r>
                <a:r>
                  <a:rPr lang="en-US" altLang="zh-CN" sz="2000" b="0">
                    <a:solidFill>
                      <a:schemeClr val="bg1"/>
                    </a:solidFill>
                    <a:latin typeface="Arial" panose="020B0604020202020204" pitchFamily="34" charset="0"/>
                  </a:rPr>
                  <a:t>1</a:t>
                </a:r>
              </a:p>
            </p:txBody>
          </p:sp>
          <p:sp>
            <p:nvSpPr>
              <p:cNvPr id="23" name="Rectangle 1036"/>
              <p:cNvSpPr>
                <a:spLocks noChangeArrowheads="1"/>
              </p:cNvSpPr>
              <p:nvPr/>
            </p:nvSpPr>
            <p:spPr bwMode="auto">
              <a:xfrm>
                <a:off x="3696" y="3216"/>
                <a:ext cx="672"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数据项</a:t>
                </a:r>
                <a:r>
                  <a:rPr lang="en-US" altLang="zh-CN" sz="2000" b="0">
                    <a:solidFill>
                      <a:schemeClr val="bg1"/>
                    </a:solidFill>
                    <a:latin typeface="Arial" panose="020B0604020202020204" pitchFamily="34" charset="0"/>
                  </a:rPr>
                  <a:t>2</a:t>
                </a:r>
              </a:p>
            </p:txBody>
          </p:sp>
          <p:sp>
            <p:nvSpPr>
              <p:cNvPr id="24" name="Rectangle 1037"/>
              <p:cNvSpPr>
                <a:spLocks noChangeArrowheads="1"/>
              </p:cNvSpPr>
              <p:nvPr/>
            </p:nvSpPr>
            <p:spPr bwMode="auto">
              <a:xfrm>
                <a:off x="4800" y="3216"/>
                <a:ext cx="672"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dirty="0">
                    <a:solidFill>
                      <a:schemeClr val="bg1"/>
                    </a:solidFill>
                    <a:latin typeface="Arial" panose="020B0604020202020204" pitchFamily="34" charset="0"/>
                  </a:rPr>
                  <a:t>数据项</a:t>
                </a:r>
                <a:r>
                  <a:rPr lang="en-US" altLang="zh-CN" sz="2000" b="0" dirty="0">
                    <a:solidFill>
                      <a:schemeClr val="bg1"/>
                    </a:solidFill>
                    <a:latin typeface="Arial" panose="020B0604020202020204" pitchFamily="34" charset="0"/>
                  </a:rPr>
                  <a:t>n</a:t>
                </a:r>
              </a:p>
            </p:txBody>
          </p:sp>
          <p:sp>
            <p:nvSpPr>
              <p:cNvPr id="25" name="Rectangle 1038"/>
              <p:cNvSpPr>
                <a:spLocks noChangeArrowheads="1"/>
              </p:cNvSpPr>
              <p:nvPr/>
            </p:nvSpPr>
            <p:spPr bwMode="auto">
              <a:xfrm>
                <a:off x="3648" y="2496"/>
                <a:ext cx="576"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记录</a:t>
                </a:r>
                <a:r>
                  <a:rPr lang="en-US" altLang="zh-CN" sz="2000" b="0">
                    <a:solidFill>
                      <a:schemeClr val="bg1"/>
                    </a:solidFill>
                    <a:latin typeface="Arial" panose="020B0604020202020204" pitchFamily="34" charset="0"/>
                  </a:rPr>
                  <a:t>2</a:t>
                </a:r>
              </a:p>
            </p:txBody>
          </p:sp>
          <p:sp>
            <p:nvSpPr>
              <p:cNvPr id="26" name="Rectangle 1039"/>
              <p:cNvSpPr>
                <a:spLocks noChangeArrowheads="1"/>
              </p:cNvSpPr>
              <p:nvPr/>
            </p:nvSpPr>
            <p:spPr bwMode="auto">
              <a:xfrm>
                <a:off x="4656" y="2496"/>
                <a:ext cx="576" cy="288"/>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buFont typeface="Monotype Sorts" pitchFamily="2" charset="2"/>
                  <a:buNone/>
                  <a:defRPr/>
                </a:pPr>
                <a:r>
                  <a:rPr lang="zh-CN" altLang="en-US" sz="2000" b="0">
                    <a:solidFill>
                      <a:schemeClr val="bg1"/>
                    </a:solidFill>
                    <a:latin typeface="Arial" panose="020B0604020202020204" pitchFamily="34" charset="0"/>
                  </a:rPr>
                  <a:t>记录</a:t>
                </a:r>
                <a:r>
                  <a:rPr lang="en-US" altLang="zh-CN" sz="2000" b="0">
                    <a:solidFill>
                      <a:schemeClr val="bg1"/>
                    </a:solidFill>
                    <a:latin typeface="Arial" panose="020B0604020202020204" pitchFamily="34" charset="0"/>
                  </a:rPr>
                  <a:t>n</a:t>
                </a:r>
              </a:p>
            </p:txBody>
          </p:sp>
          <p:cxnSp>
            <p:nvCxnSpPr>
              <p:cNvPr id="27" name="AutoShape 1040"/>
              <p:cNvCxnSpPr>
                <a:cxnSpLocks noChangeShapeType="1"/>
                <a:stCxn id="19" idx="2"/>
                <a:endCxn id="21" idx="0"/>
              </p:cNvCxnSpPr>
              <p:nvPr/>
            </p:nvCxnSpPr>
            <p:spPr bwMode="auto">
              <a:xfrm rot="5400000">
                <a:off x="3408" y="1776"/>
                <a:ext cx="480" cy="960"/>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1041"/>
              <p:cNvCxnSpPr>
                <a:cxnSpLocks noChangeShapeType="1"/>
                <a:stCxn id="19" idx="2"/>
                <a:endCxn id="26" idx="0"/>
              </p:cNvCxnSpPr>
              <p:nvPr/>
            </p:nvCxnSpPr>
            <p:spPr bwMode="auto">
              <a:xfrm rot="16200000" flipH="1">
                <a:off x="4296" y="1848"/>
                <a:ext cx="480" cy="816"/>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042"/>
              <p:cNvCxnSpPr>
                <a:cxnSpLocks noChangeShapeType="1"/>
                <a:stCxn id="19" idx="2"/>
                <a:endCxn id="25" idx="0"/>
              </p:cNvCxnSpPr>
              <p:nvPr/>
            </p:nvCxnSpPr>
            <p:spPr bwMode="auto">
              <a:xfrm rot="5400000">
                <a:off x="3792" y="2160"/>
                <a:ext cx="480" cy="192"/>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1044"/>
              <p:cNvCxnSpPr>
                <a:cxnSpLocks noChangeShapeType="1"/>
                <a:stCxn id="25" idx="2"/>
                <a:endCxn id="23" idx="0"/>
              </p:cNvCxnSpPr>
              <p:nvPr/>
            </p:nvCxnSpPr>
            <p:spPr bwMode="auto">
              <a:xfrm rot="16200000" flipH="1">
                <a:off x="3768" y="2952"/>
                <a:ext cx="432" cy="96"/>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045"/>
              <p:cNvCxnSpPr>
                <a:cxnSpLocks noChangeShapeType="1"/>
                <a:stCxn id="25" idx="2"/>
                <a:endCxn id="22" idx="0"/>
              </p:cNvCxnSpPr>
              <p:nvPr/>
            </p:nvCxnSpPr>
            <p:spPr bwMode="auto">
              <a:xfrm rot="5400000">
                <a:off x="3336" y="2616"/>
                <a:ext cx="432" cy="768"/>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1046"/>
              <p:cNvCxnSpPr>
                <a:cxnSpLocks noChangeShapeType="1"/>
                <a:stCxn id="25" idx="2"/>
                <a:endCxn id="24" idx="0"/>
              </p:cNvCxnSpPr>
              <p:nvPr/>
            </p:nvCxnSpPr>
            <p:spPr bwMode="auto">
              <a:xfrm rot="16200000" flipH="1">
                <a:off x="4320" y="2400"/>
                <a:ext cx="432" cy="1200"/>
              </a:xfrm>
              <a:prstGeom prst="bentConnector3">
                <a:avLst>
                  <a:gd name="adj1" fmla="val 50000"/>
                </a:avLst>
              </a:prstGeom>
              <a:grpFill/>
              <a:ln w="38100">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 Box 1047"/>
              <p:cNvSpPr txBox="1">
                <a:spLocks noChangeArrowheads="1"/>
              </p:cNvSpPr>
              <p:nvPr/>
            </p:nvSpPr>
            <p:spPr bwMode="auto">
              <a:xfrm>
                <a:off x="4316" y="2495"/>
                <a:ext cx="288" cy="275"/>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buFont typeface="Monotype Sorts" pitchFamily="2" charset="2"/>
                  <a:buNone/>
                  <a:defRPr/>
                </a:pPr>
                <a:r>
                  <a:rPr lang="en-US" altLang="zh-CN" b="0" dirty="0">
                    <a:solidFill>
                      <a:schemeClr val="bg1"/>
                    </a:solidFill>
                    <a:latin typeface="Arial" panose="020B0604020202020204" pitchFamily="34" charset="0"/>
                  </a:rPr>
                  <a:t>…</a:t>
                </a:r>
              </a:p>
            </p:txBody>
          </p:sp>
        </p:grpSp>
        <p:sp>
          <p:nvSpPr>
            <p:cNvPr id="18" name="Text Box 1048"/>
            <p:cNvSpPr txBox="1">
              <a:spLocks noChangeArrowheads="1"/>
            </p:cNvSpPr>
            <p:nvPr/>
          </p:nvSpPr>
          <p:spPr bwMode="auto">
            <a:xfrm>
              <a:off x="4416" y="3288"/>
              <a:ext cx="336" cy="275"/>
            </a:xfrm>
            <a:prstGeom prst="rect">
              <a:avLst/>
            </a:prstGeom>
            <a:grpFill/>
            <a:ln w="9525">
              <a:solidFill>
                <a:srgbClr val="FFC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buFont typeface="Monotype Sorts" pitchFamily="2" charset="2"/>
                <a:buNone/>
                <a:defRPr/>
              </a:pPr>
              <a:r>
                <a:rPr lang="en-US" altLang="zh-CN" b="0" dirty="0">
                  <a:solidFill>
                    <a:schemeClr val="bg1"/>
                  </a:solidFill>
                  <a:latin typeface="Arial" panose="020B0604020202020204" pitchFamily="34" charset="0"/>
                </a:rPr>
                <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文件、记录和数据项</a:t>
            </a:r>
            <a:r>
              <a:rPr lang="en-US" altLang="zh-CN" sz="2800" b="1" dirty="0">
                <a:solidFill>
                  <a:schemeClr val="bg1"/>
                </a:solidFill>
              </a:rPr>
              <a:t>2</a:t>
            </a:r>
            <a:endParaRPr lang="zh-CN" altLang="en-US" sz="2800" b="1" dirty="0">
              <a:solidFill>
                <a:schemeClr val="bg1"/>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72155" y="1525435"/>
            <a:ext cx="527050" cy="527050"/>
          </a:xfrm>
          <a:prstGeom prst="rect">
            <a:avLst/>
          </a:prstGeom>
          <a:ln>
            <a:noFill/>
          </a:ln>
          <a:effectLst>
            <a:softEdge rad="0"/>
          </a:effectLst>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72155" y="2233321"/>
            <a:ext cx="527050" cy="527050"/>
          </a:xfrm>
          <a:prstGeom prst="rect">
            <a:avLst/>
          </a:prstGeom>
          <a:ln>
            <a:noFill/>
          </a:ln>
          <a:effectLst>
            <a:softEdge rad="0"/>
          </a:effectLst>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72155" y="2945626"/>
            <a:ext cx="527050" cy="527050"/>
          </a:xfrm>
          <a:prstGeom prst="rect">
            <a:avLst/>
          </a:prstGeom>
          <a:ln>
            <a:noFill/>
          </a:ln>
          <a:effectLst>
            <a:softEdge rad="0"/>
          </a:effectLst>
        </p:spPr>
      </p:pic>
      <p:sp>
        <p:nvSpPr>
          <p:cNvPr id="35" name="Rectangle 3"/>
          <p:cNvSpPr txBox="1">
            <a:spLocks noChangeArrowheads="1"/>
          </p:cNvSpPr>
          <p:nvPr/>
        </p:nvSpPr>
        <p:spPr bwMode="auto">
          <a:xfrm>
            <a:off x="1776984" y="1461427"/>
            <a:ext cx="7924800" cy="354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1pPr>
            <a:lvl2pPr marL="548005" indent="-228600" algn="l" rtl="0" eaLnBrk="1" fontAlgn="base" hangingPunct="1">
              <a:spcBef>
                <a:spcPts val="375"/>
              </a:spcBef>
              <a:spcAft>
                <a:spcPct val="0"/>
              </a:spcAft>
              <a:buClr>
                <a:schemeClr val="accent2"/>
              </a:buClr>
              <a:buSzPct val="85000"/>
              <a:buFont typeface="Wingdings" panose="05000000000000000000" pitchFamily="2" charset="2"/>
              <a:buChar char="Ø"/>
              <a:defRPr sz="22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1" fontAlgn="base" hangingPunct="1">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5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文件名</a:t>
            </a:r>
            <a:endParaRPr kumimoji="0" lang="en-US" altLang="zh-CN"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L="0" marR="0" lvl="0" indent="0" algn="l" defTabSz="914400" rtl="0" eaLnBrk="1" fontAlgn="base" latinLnBrk="0" hangingPunct="1">
              <a:lnSpc>
                <a:spcPct val="15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rgbClr val="FF0000"/>
                </a:solidFill>
                <a:effectLst/>
                <a:uLnTx/>
                <a:uFillTx/>
                <a:latin typeface="+mn-ea"/>
                <a:cs typeface="+mn-cs"/>
                <a:sym typeface="Wingdings" panose="05000000000000000000" pitchFamily="2" charset="2"/>
              </a:rPr>
              <a:t>扩展名：文件名后面的若干个附加字符</a:t>
            </a:r>
          </a:p>
          <a:p>
            <a:pPr marL="0" marR="0" lvl="0" indent="0" algn="l" defTabSz="914400" rtl="0" eaLnBrk="1" fontAlgn="base" latinLnBrk="0" hangingPunct="1">
              <a:lnSpc>
                <a:spcPct val="150000"/>
              </a:lnSpc>
              <a:spcBef>
                <a:spcPts val="600"/>
              </a:spcBef>
              <a:spcAft>
                <a:spcPts val="600"/>
              </a:spcAft>
              <a:buClr>
                <a:srgbClr val="D34817"/>
              </a:buClr>
              <a:buSzPct val="85000"/>
              <a:buNone/>
              <a:defRPr/>
            </a:pPr>
            <a:r>
              <a:rPr kumimoji="0" lang="zh-CN" altLang="en-US"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文件类型</a:t>
            </a:r>
            <a:endParaRPr kumimoji="0" lang="en-US" altLang="zh-CN"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indent="-360045" algn="l" defTabSz="914400" rtl="0" eaLnBrk="1" fontAlgn="base" latinLnBrk="0" hangingPunct="1">
              <a:spcBef>
                <a:spcPts val="600"/>
              </a:spcBef>
              <a:spcAft>
                <a:spcPts val="600"/>
              </a:spcAft>
              <a:buClr>
                <a:srgbClr val="9B2D1F"/>
              </a:buClr>
              <a:buSzPct val="85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按用途分类</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indent="-360045" algn="l" defTabSz="914400" rtl="0" eaLnBrk="1" fontAlgn="base" latinLnBrk="0" hangingPunct="1">
              <a:spcBef>
                <a:spcPts val="600"/>
              </a:spcBef>
              <a:spcAft>
                <a:spcPts val="600"/>
              </a:spcAft>
              <a:buClr>
                <a:srgbClr val="9B2D1F"/>
              </a:buClr>
              <a:buSzPct val="85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按文件中数据的形式分类</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indent="-360045" algn="l" defTabSz="914400" rtl="0" eaLnBrk="1" fontAlgn="base" latinLnBrk="0" hangingPunct="1">
              <a:spcBef>
                <a:spcPts val="600"/>
              </a:spcBef>
              <a:spcAft>
                <a:spcPts val="600"/>
              </a:spcAft>
              <a:buClr>
                <a:srgbClr val="9B2D1F"/>
              </a:buClr>
              <a:buSzPct val="85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按存取控制属性分类</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a:p>
            <a:pPr marR="0" lvl="1" indent="-360045" algn="l" defTabSz="914400" rtl="0" eaLnBrk="1" fontAlgn="base" latinLnBrk="0" hangingPunct="1">
              <a:spcBef>
                <a:spcPts val="600"/>
              </a:spcBef>
              <a:spcAft>
                <a:spcPts val="600"/>
              </a:spcAft>
              <a:buClr>
                <a:srgbClr val="9B2D1F"/>
              </a:buClr>
              <a:buSzPct val="85000"/>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rPr>
              <a:t>按组织形式和处理方式分类</a:t>
            </a:r>
            <a:endParaRPr kumimoji="0" lang="en-US" altLang="zh-CN" sz="2400" b="0" i="0" u="none" strike="noStrike" kern="1200" cap="none" spc="0" normalizeH="0" baseline="0" noProof="0" dirty="0">
              <a:ln>
                <a:noFill/>
              </a:ln>
              <a:solidFill>
                <a:sysClr val="windowText" lastClr="000000"/>
              </a:solidFill>
              <a:effectLst/>
              <a:uLnTx/>
              <a:uFillTx/>
              <a:latin typeface="+mn-ea"/>
              <a:cs typeface="+mn-cs"/>
              <a:sym typeface="Wingdings" panose="05000000000000000000" pitchFamily="2" charset="2"/>
            </a:endParaRPr>
          </a:p>
        </p:txBody>
      </p:sp>
      <p:sp>
        <p:nvSpPr>
          <p:cNvPr id="36" name="íśḷíḋé"/>
          <p:cNvSpPr/>
          <p:nvPr/>
        </p:nvSpPr>
        <p:spPr bwMode="auto">
          <a:xfrm>
            <a:off x="8214967" y="3209151"/>
            <a:ext cx="2589100" cy="2588226"/>
          </a:xfrm>
          <a:prstGeom prst="ellipse">
            <a:avLst/>
          </a:prstGeom>
          <a:blipFill>
            <a:blip r:embed="rId3"/>
            <a:stretch>
              <a:fillRect l="-25098" r="-24851"/>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文件类型</a:t>
            </a:r>
            <a:r>
              <a:rPr lang="en-US" altLang="zh-CN" sz="2800" b="1" dirty="0">
                <a:solidFill>
                  <a:schemeClr val="bg1"/>
                </a:solidFill>
              </a:rPr>
              <a:t>(1)</a:t>
            </a:r>
            <a:endParaRPr lang="zh-CN" altLang="en-US" sz="2800" b="1" dirty="0">
              <a:solidFill>
                <a:schemeClr val="bg1"/>
              </a:solidFill>
            </a:endParaRPr>
          </a:p>
        </p:txBody>
      </p:sp>
      <p:sp>
        <p:nvSpPr>
          <p:cNvPr id="16" name="íSľïdé"/>
          <p:cNvSpPr/>
          <p:nvPr/>
        </p:nvSpPr>
        <p:spPr>
          <a:xfrm>
            <a:off x="1906927" y="1924829"/>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17" name="ïŝļíḓê"/>
          <p:cNvSpPr/>
          <p:nvPr/>
        </p:nvSpPr>
        <p:spPr bwMode="auto">
          <a:xfrm>
            <a:off x="8689292" y="2556677"/>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8" name="îṧľîdé"/>
          <p:cNvSpPr/>
          <p:nvPr/>
        </p:nvSpPr>
        <p:spPr>
          <a:xfrm>
            <a:off x="3286615" y="1676773"/>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30" name="内容占位符 2"/>
          <p:cNvSpPr txBox="1"/>
          <p:nvPr/>
        </p:nvSpPr>
        <p:spPr>
          <a:xfrm>
            <a:off x="894703" y="2556677"/>
            <a:ext cx="4034934" cy="17300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t>按用途分类</a:t>
            </a:r>
          </a:p>
          <a:p>
            <a:pPr marL="342900" lvl="1" indent="-342900">
              <a:lnSpc>
                <a:spcPct val="132000"/>
              </a:lnSpc>
              <a:spcBef>
                <a:spcPts val="370"/>
              </a:spcBef>
              <a:buClr>
                <a:srgbClr val="E71101"/>
              </a:buClr>
              <a:buSzPct val="100000"/>
              <a:buFont typeface="Wingdings" panose="05000000000000000000" pitchFamily="2" charset="2"/>
              <a:buChar char="Ø"/>
              <a:defRPr/>
            </a:pPr>
            <a:r>
              <a:rPr lang="zh-CN" altLang="en-US" sz="2400" dirty="0">
                <a:solidFill>
                  <a:schemeClr val="tx1">
                    <a:lumMod val="65000"/>
                    <a:lumOff val="35000"/>
                  </a:schemeClr>
                </a:solidFill>
              </a:rPr>
              <a:t>系统文件</a:t>
            </a:r>
          </a:p>
          <a:p>
            <a:pPr marL="342900" lvl="1" indent="-342900">
              <a:lnSpc>
                <a:spcPct val="132000"/>
              </a:lnSpc>
              <a:spcBef>
                <a:spcPts val="370"/>
              </a:spcBef>
              <a:buClr>
                <a:srgbClr val="E71101"/>
              </a:buClr>
              <a:buSzPct val="100000"/>
              <a:buFont typeface="Wingdings" panose="05000000000000000000" pitchFamily="2" charset="2"/>
              <a:buChar char="Ø"/>
              <a:defRPr/>
            </a:pPr>
            <a:r>
              <a:rPr lang="zh-CN" altLang="en-US" sz="2400" dirty="0">
                <a:solidFill>
                  <a:schemeClr val="tx1">
                    <a:lumMod val="65000"/>
                    <a:lumOff val="35000"/>
                  </a:schemeClr>
                </a:solidFill>
              </a:rPr>
              <a:t>用户文件</a:t>
            </a:r>
          </a:p>
          <a:p>
            <a:pPr marL="342900" lvl="1" indent="-342900">
              <a:lnSpc>
                <a:spcPct val="132000"/>
              </a:lnSpc>
              <a:spcBef>
                <a:spcPts val="370"/>
              </a:spcBef>
              <a:buClr>
                <a:srgbClr val="E71101"/>
              </a:buClr>
              <a:buSzPct val="100000"/>
              <a:buFont typeface="Wingdings" panose="05000000000000000000" pitchFamily="2" charset="2"/>
              <a:buChar char="Ø"/>
              <a:defRPr/>
            </a:pPr>
            <a:r>
              <a:rPr lang="zh-CN" altLang="en-US" sz="2400" dirty="0">
                <a:solidFill>
                  <a:schemeClr val="tx1">
                    <a:lumMod val="65000"/>
                    <a:lumOff val="35000"/>
                  </a:schemeClr>
                </a:solidFill>
              </a:rPr>
              <a:t>库文件</a:t>
            </a:r>
          </a:p>
        </p:txBody>
      </p:sp>
      <p:sp>
        <p:nvSpPr>
          <p:cNvPr id="33" name="内容占位符 2"/>
          <p:cNvSpPr txBox="1"/>
          <p:nvPr/>
        </p:nvSpPr>
        <p:spPr>
          <a:xfrm>
            <a:off x="6869151" y="3235045"/>
            <a:ext cx="5322849" cy="23134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t>按文件中数据的形式分类</a:t>
            </a:r>
            <a:endParaRPr lang="en-US" altLang="zh-CN" sz="2400" dirty="0"/>
          </a:p>
          <a:p>
            <a:pPr marL="0" lvl="1" indent="-342900">
              <a:lnSpc>
                <a:spcPct val="132000"/>
              </a:lnSpc>
              <a:spcBef>
                <a:spcPts val="370"/>
              </a:spcBef>
              <a:buClr>
                <a:srgbClr val="E71101"/>
              </a:buClr>
              <a:buSzPct val="100000"/>
              <a:buFont typeface="Wingdings" panose="05000000000000000000" pitchFamily="2" charset="2"/>
              <a:buChar char="Ø"/>
              <a:defRPr/>
            </a:pPr>
            <a:r>
              <a:rPr lang="zh-CN" altLang="en-US" sz="2400" dirty="0">
                <a:solidFill>
                  <a:schemeClr val="tx1">
                    <a:lumMod val="65000"/>
                    <a:lumOff val="35000"/>
                  </a:schemeClr>
                </a:solidFill>
              </a:rPr>
              <a:t>源文件</a:t>
            </a:r>
          </a:p>
          <a:p>
            <a:pPr marL="0" lvl="1" indent="-342900">
              <a:lnSpc>
                <a:spcPct val="132000"/>
              </a:lnSpc>
              <a:spcBef>
                <a:spcPts val="370"/>
              </a:spcBef>
              <a:buClr>
                <a:srgbClr val="E71101"/>
              </a:buClr>
              <a:buSzPct val="100000"/>
              <a:buFont typeface="Wingdings" panose="05000000000000000000" pitchFamily="2" charset="2"/>
              <a:buChar char="Ø"/>
              <a:defRPr/>
            </a:pPr>
            <a:r>
              <a:rPr lang="zh-CN" altLang="en-US" sz="2400" dirty="0">
                <a:solidFill>
                  <a:schemeClr val="tx1">
                    <a:lumMod val="65000"/>
                    <a:lumOff val="35000"/>
                  </a:schemeClr>
                </a:solidFill>
              </a:rPr>
              <a:t>目标文件，</a:t>
            </a:r>
            <a:r>
              <a:rPr lang="zh-CN" altLang="en-US" sz="2400" dirty="0">
                <a:solidFill>
                  <a:srgbClr val="FF0000"/>
                </a:solidFill>
              </a:rPr>
              <a:t>后缀为</a:t>
            </a:r>
            <a:r>
              <a:rPr lang="en-US" altLang="zh-CN" sz="2400" dirty="0">
                <a:solidFill>
                  <a:srgbClr val="FF0000"/>
                </a:solidFill>
              </a:rPr>
              <a:t>.obj</a:t>
            </a:r>
            <a:endParaRPr lang="zh-CN" altLang="en-US" sz="2400" dirty="0">
              <a:solidFill>
                <a:srgbClr val="FF0000"/>
              </a:solidFill>
            </a:endParaRPr>
          </a:p>
          <a:p>
            <a:pPr marL="0" lvl="1" indent="-342900">
              <a:lnSpc>
                <a:spcPct val="132000"/>
              </a:lnSpc>
              <a:spcBef>
                <a:spcPts val="370"/>
              </a:spcBef>
              <a:buClr>
                <a:srgbClr val="E71101"/>
              </a:buClr>
              <a:buSzPct val="100000"/>
              <a:buFont typeface="Wingdings" panose="05000000000000000000" pitchFamily="2" charset="2"/>
              <a:buChar char="Ø"/>
              <a:defRPr/>
            </a:pPr>
            <a:r>
              <a:rPr lang="zh-CN" altLang="en-US" sz="2400" dirty="0">
                <a:solidFill>
                  <a:schemeClr val="tx1">
                    <a:lumMod val="65000"/>
                    <a:lumOff val="35000"/>
                  </a:schemeClr>
                </a:solidFill>
              </a:rPr>
              <a:t>可执行文件，</a:t>
            </a:r>
            <a:r>
              <a:rPr lang="zh-CN" altLang="en-US" sz="2400" dirty="0">
                <a:solidFill>
                  <a:srgbClr val="FF0000"/>
                </a:solidFill>
              </a:rPr>
              <a:t>后缀为</a:t>
            </a:r>
            <a:r>
              <a:rPr lang="en-US" altLang="zh-CN" sz="2400" dirty="0">
                <a:solidFill>
                  <a:srgbClr val="FF0000"/>
                </a:solidFill>
              </a:rPr>
              <a:t>.exe </a:t>
            </a:r>
            <a:r>
              <a:rPr lang="zh-CN" altLang="en-US" sz="2400" dirty="0">
                <a:solidFill>
                  <a:srgbClr val="FF0000"/>
                </a:solidFill>
              </a:rPr>
              <a:t>或</a:t>
            </a:r>
            <a:r>
              <a:rPr lang="en-US" altLang="zh-CN" sz="2400" dirty="0">
                <a:solidFill>
                  <a:srgbClr val="FF0000"/>
                </a:solidFill>
              </a:rPr>
              <a:t>.com</a:t>
            </a:r>
            <a:endParaRPr lang="zh-CN" altLang="en-US" sz="2400" dirty="0">
              <a:solidFill>
                <a:schemeClr val="tx1">
                  <a:lumMod val="65000"/>
                  <a:lumOff val="3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69925" y="78668"/>
            <a:ext cx="7026275" cy="523220"/>
          </a:xfrm>
          <a:prstGeom prst="rect">
            <a:avLst/>
          </a:prstGeom>
        </p:spPr>
        <p:txBody>
          <a:bodyPr wrap="square">
            <a:spAutoFit/>
          </a:bodyPr>
          <a:lstStyle/>
          <a:p>
            <a:r>
              <a:rPr lang="zh-CN" altLang="en-US" sz="2800" b="1" dirty="0">
                <a:solidFill>
                  <a:schemeClr val="bg1"/>
                </a:solidFill>
              </a:rPr>
              <a:t>文件类型</a:t>
            </a:r>
            <a:r>
              <a:rPr lang="en-US" altLang="zh-CN" sz="2800" b="1" dirty="0">
                <a:solidFill>
                  <a:schemeClr val="bg1"/>
                </a:solidFill>
              </a:rPr>
              <a:t>(2)</a:t>
            </a:r>
            <a:endParaRPr lang="zh-CN" altLang="en-US" sz="2800" b="1" dirty="0">
              <a:solidFill>
                <a:schemeClr val="bg1"/>
              </a:solidFill>
            </a:endParaRPr>
          </a:p>
        </p:txBody>
      </p:sp>
      <p:sp>
        <p:nvSpPr>
          <p:cNvPr id="16" name="íSľïdé"/>
          <p:cNvSpPr/>
          <p:nvPr/>
        </p:nvSpPr>
        <p:spPr>
          <a:xfrm>
            <a:off x="1906927" y="1924829"/>
            <a:ext cx="567702" cy="511936"/>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17" name="ïŝļíḓê"/>
          <p:cNvSpPr/>
          <p:nvPr/>
        </p:nvSpPr>
        <p:spPr bwMode="auto">
          <a:xfrm>
            <a:off x="8689292" y="2556677"/>
            <a:ext cx="556774" cy="55360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8" name="îṧľîdé"/>
          <p:cNvSpPr/>
          <p:nvPr/>
        </p:nvSpPr>
        <p:spPr>
          <a:xfrm>
            <a:off x="3748254" y="1605752"/>
            <a:ext cx="4034934" cy="2095500"/>
          </a:xfrm>
          <a:prstGeom prst="leftRightRibbon">
            <a:avLst>
              <a:gd name="adj1" fmla="val 50000"/>
              <a:gd name="adj2" fmla="val 50000"/>
              <a:gd name="adj3" fmla="val 33333"/>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30" name="内容占位符 2"/>
          <p:cNvSpPr txBox="1"/>
          <p:nvPr/>
        </p:nvSpPr>
        <p:spPr>
          <a:xfrm>
            <a:off x="894703" y="2556677"/>
            <a:ext cx="4428146" cy="17300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t>按存取控制属性分类</a:t>
            </a:r>
          </a:p>
          <a:p>
            <a:pPr marL="342900" lvl="1" indent="-342900">
              <a:lnSpc>
                <a:spcPct val="132000"/>
              </a:lnSpc>
              <a:spcBef>
                <a:spcPts val="370"/>
              </a:spcBef>
              <a:buClr>
                <a:srgbClr val="E71101"/>
              </a:buClr>
              <a:buSzPct val="100000"/>
              <a:buFont typeface="Wingdings" panose="05000000000000000000" pitchFamily="2" charset="2"/>
              <a:buChar char="p"/>
              <a:defRPr/>
            </a:pPr>
            <a:r>
              <a:rPr lang="zh-CN" altLang="en-US" sz="2400" dirty="0">
                <a:solidFill>
                  <a:srgbClr val="FF0000"/>
                </a:solidFill>
              </a:rPr>
              <a:t>只执行文件：即不允许读写</a:t>
            </a:r>
          </a:p>
          <a:p>
            <a:pPr marL="342900" lvl="1" indent="-342900">
              <a:lnSpc>
                <a:spcPct val="132000"/>
              </a:lnSpc>
              <a:spcBef>
                <a:spcPts val="370"/>
              </a:spcBef>
              <a:buClr>
                <a:srgbClr val="E71101"/>
              </a:buClr>
              <a:buSzPct val="100000"/>
              <a:buFont typeface="Wingdings" panose="05000000000000000000" pitchFamily="2" charset="2"/>
              <a:buChar char="p"/>
              <a:defRPr/>
            </a:pPr>
            <a:r>
              <a:rPr lang="zh-CN" altLang="en-US" sz="2400" dirty="0">
                <a:solidFill>
                  <a:srgbClr val="FF0000"/>
                </a:solidFill>
              </a:rPr>
              <a:t>只读文件</a:t>
            </a:r>
          </a:p>
          <a:p>
            <a:pPr marL="342900" lvl="1" indent="-342900">
              <a:lnSpc>
                <a:spcPct val="132000"/>
              </a:lnSpc>
              <a:spcBef>
                <a:spcPts val="370"/>
              </a:spcBef>
              <a:buClr>
                <a:srgbClr val="E71101"/>
              </a:buClr>
              <a:buSzPct val="100000"/>
              <a:buFont typeface="Wingdings" panose="05000000000000000000" pitchFamily="2" charset="2"/>
              <a:buChar char="p"/>
              <a:defRPr/>
            </a:pPr>
            <a:r>
              <a:rPr lang="zh-CN" altLang="en-US" sz="2400" dirty="0">
                <a:solidFill>
                  <a:srgbClr val="FF0000"/>
                </a:solidFill>
              </a:rPr>
              <a:t>读写文件</a:t>
            </a:r>
          </a:p>
          <a:p>
            <a:pPr marL="342900" lvl="1" indent="-342900">
              <a:lnSpc>
                <a:spcPct val="132000"/>
              </a:lnSpc>
              <a:spcBef>
                <a:spcPts val="370"/>
              </a:spcBef>
              <a:buClr>
                <a:srgbClr val="E71101"/>
              </a:buClr>
              <a:buSzPct val="60000"/>
              <a:buFont typeface="Wingdings" panose="05000000000000000000" pitchFamily="2" charset="2"/>
              <a:buChar char="Ø"/>
              <a:defRPr/>
            </a:pPr>
            <a:endParaRPr lang="zh-CN" altLang="en-US" sz="2400" dirty="0">
              <a:solidFill>
                <a:schemeClr val="tx1">
                  <a:lumMod val="65000"/>
                  <a:lumOff val="35000"/>
                </a:schemeClr>
              </a:solidFill>
            </a:endParaRPr>
          </a:p>
        </p:txBody>
      </p:sp>
      <p:sp>
        <p:nvSpPr>
          <p:cNvPr id="33" name="内容占位符 2"/>
          <p:cNvSpPr txBox="1"/>
          <p:nvPr/>
        </p:nvSpPr>
        <p:spPr>
          <a:xfrm>
            <a:off x="7696200" y="3235045"/>
            <a:ext cx="4062082" cy="23134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2000"/>
              </a:lnSpc>
              <a:spcBef>
                <a:spcPts val="580"/>
              </a:spcBef>
              <a:buNone/>
              <a:defRPr/>
            </a:pPr>
            <a:r>
              <a:rPr lang="zh-CN" altLang="en-US" sz="2400" dirty="0"/>
              <a:t>按组织形式和处理方式分类</a:t>
            </a:r>
          </a:p>
          <a:p>
            <a:pPr marL="0" lvl="1" indent="-342900">
              <a:lnSpc>
                <a:spcPct val="132000"/>
              </a:lnSpc>
              <a:spcBef>
                <a:spcPts val="370"/>
              </a:spcBef>
              <a:buClr>
                <a:srgbClr val="E71101"/>
              </a:buClr>
              <a:buSzPct val="100000"/>
              <a:buFont typeface="Wingdings" panose="05000000000000000000" pitchFamily="2" charset="2"/>
              <a:buChar char="p"/>
              <a:defRPr/>
            </a:pPr>
            <a:r>
              <a:rPr lang="zh-CN" altLang="en-US" sz="2400" dirty="0">
                <a:solidFill>
                  <a:schemeClr val="tx1">
                    <a:lumMod val="65000"/>
                    <a:lumOff val="35000"/>
                  </a:schemeClr>
                </a:solidFill>
              </a:rPr>
              <a:t>普通文件</a:t>
            </a:r>
          </a:p>
          <a:p>
            <a:pPr marL="0" lvl="1" indent="-342900">
              <a:lnSpc>
                <a:spcPct val="132000"/>
              </a:lnSpc>
              <a:spcBef>
                <a:spcPts val="370"/>
              </a:spcBef>
              <a:buClr>
                <a:srgbClr val="E71101"/>
              </a:buClr>
              <a:buSzPct val="100000"/>
              <a:buFont typeface="Wingdings" panose="05000000000000000000" pitchFamily="2" charset="2"/>
              <a:buChar char="p"/>
              <a:defRPr/>
            </a:pPr>
            <a:r>
              <a:rPr lang="zh-CN" altLang="en-US" sz="2400" dirty="0">
                <a:solidFill>
                  <a:schemeClr val="tx1">
                    <a:lumMod val="65000"/>
                    <a:lumOff val="35000"/>
                  </a:schemeClr>
                </a:solidFill>
              </a:rPr>
              <a:t>目录文件</a:t>
            </a:r>
          </a:p>
          <a:p>
            <a:pPr marL="0" lvl="1" indent="-342900">
              <a:lnSpc>
                <a:spcPct val="132000"/>
              </a:lnSpc>
              <a:spcBef>
                <a:spcPts val="370"/>
              </a:spcBef>
              <a:buClr>
                <a:srgbClr val="E71101"/>
              </a:buClr>
              <a:buSzPct val="100000"/>
              <a:buFont typeface="Wingdings" panose="05000000000000000000" pitchFamily="2" charset="2"/>
              <a:buChar char="p"/>
              <a:defRPr/>
            </a:pPr>
            <a:r>
              <a:rPr lang="zh-CN" altLang="en-US" sz="2400" dirty="0">
                <a:solidFill>
                  <a:schemeClr val="tx1">
                    <a:lumMod val="65000"/>
                    <a:lumOff val="35000"/>
                  </a:schemeClr>
                </a:solidFill>
              </a:rPr>
              <a:t>特殊文件</a:t>
            </a:r>
          </a:p>
          <a:p>
            <a:pPr marL="0" lvl="1" indent="-342900">
              <a:lnSpc>
                <a:spcPct val="132000"/>
              </a:lnSpc>
              <a:spcBef>
                <a:spcPts val="370"/>
              </a:spcBef>
              <a:buClr>
                <a:srgbClr val="E71101"/>
              </a:buClr>
              <a:buSzPct val="60000"/>
              <a:buFont typeface="Wingdings" panose="05000000000000000000" pitchFamily="2" charset="2"/>
              <a:buChar char="Ø"/>
              <a:defRPr/>
            </a:pPr>
            <a:endParaRPr lang="zh-CN" altLang="en-US" sz="2400" dirty="0">
              <a:solidFill>
                <a:schemeClr val="tx1">
                  <a:lumMod val="65000"/>
                  <a:lumOff val="35000"/>
                </a:schemeClr>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074baa65-1bcf-453b-aed6-4412331b316e"/>
</p:tagLst>
</file>

<file path=ppt/tags/tag10.xml><?xml version="1.0" encoding="utf-8"?>
<p:tagLst xmlns:a="http://schemas.openxmlformats.org/drawingml/2006/main" xmlns:r="http://schemas.openxmlformats.org/officeDocument/2006/relationships" xmlns:p="http://schemas.openxmlformats.org/presentationml/2006/main">
  <p:tag name="ISLIDE.DIAGRAM" val="21764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8a06314-7e72-4d48-85a8-7253ed818c17}"/>
</p:tagLst>
</file>

<file path=ppt/tags/tag5.xml><?xml version="1.0" encoding="utf-8"?>
<p:tagLst xmlns:a="http://schemas.openxmlformats.org/drawingml/2006/main" xmlns:r="http://schemas.openxmlformats.org/officeDocument/2006/relationships" xmlns:p="http://schemas.openxmlformats.org/presentationml/2006/main">
  <p:tag name="ISLIDE.DIAGRAM" val="272399"/>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42d4fdd7-c1d9-4a94-9f04-03e109b50901}"/>
</p:tagLst>
</file>

<file path=ppt/tags/tag7.xml><?xml version="1.0" encoding="utf-8"?>
<p:tagLst xmlns:a="http://schemas.openxmlformats.org/drawingml/2006/main" xmlns:r="http://schemas.openxmlformats.org/officeDocument/2006/relationships" xmlns:p="http://schemas.openxmlformats.org/presentationml/2006/main">
  <p:tag name="ISLIDE.DIAGRAM" val="185926"/>
</p:tagLst>
</file>

<file path=ppt/tags/tag8.xml><?xml version="1.0" encoding="utf-8"?>
<p:tagLst xmlns:a="http://schemas.openxmlformats.org/drawingml/2006/main" xmlns:r="http://schemas.openxmlformats.org/officeDocument/2006/relationships" xmlns:p="http://schemas.openxmlformats.org/presentationml/2006/main">
  <p:tag name="ISLIDE.DIAGRAM" val="204110"/>
</p:tagLst>
</file>

<file path=ppt/tags/tag9.xml><?xml version="1.0" encoding="utf-8"?>
<p:tagLst xmlns:a="http://schemas.openxmlformats.org/drawingml/2006/main" xmlns:r="http://schemas.openxmlformats.org/officeDocument/2006/relationships" xmlns:p="http://schemas.openxmlformats.org/presentationml/2006/main">
  <p:tag name="ISLIDE.DIAGRAM" val="224405"/>
</p:tagLst>
</file>

<file path=ppt/theme/theme1.xml><?xml version="1.0" encoding="utf-8"?>
<a:theme xmlns:a="http://schemas.openxmlformats.org/drawingml/2006/main" name="主题5">
  <a:themeElements>
    <a:clrScheme name="自定义 15">
      <a:dk1>
        <a:srgbClr val="000000"/>
      </a:dk1>
      <a:lt1>
        <a:srgbClr val="FFFFFF"/>
      </a:lt1>
      <a:dk2>
        <a:srgbClr val="768394"/>
      </a:dk2>
      <a:lt2>
        <a:srgbClr val="F0F0F0"/>
      </a:lt2>
      <a:accent1>
        <a:srgbClr val="07416B"/>
      </a:accent1>
      <a:accent2>
        <a:srgbClr val="FFC000"/>
      </a:accent2>
      <a:accent3>
        <a:srgbClr val="00002E"/>
      </a:accent3>
      <a:accent4>
        <a:srgbClr val="031684"/>
      </a:accent4>
      <a:accent5>
        <a:srgbClr val="969696"/>
      </a:accent5>
      <a:accent6>
        <a:srgbClr val="B2B2B2"/>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1755</TotalTime>
  <Words>3104</Words>
  <Application>Microsoft Office PowerPoint</Application>
  <PresentationFormat>宽屏</PresentationFormat>
  <Paragraphs>478</Paragraphs>
  <Slides>57</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69" baseType="lpstr">
      <vt:lpstr>Monotype Sorts</vt:lpstr>
      <vt:lpstr>黑体</vt:lpstr>
      <vt:lpstr>华文新魏</vt:lpstr>
      <vt:lpstr>微软雅黑 (正文)</vt:lpstr>
      <vt:lpstr>Arial</vt:lpstr>
      <vt:lpstr>Calibri</vt:lpstr>
      <vt:lpstr>Impact</vt:lpstr>
      <vt:lpstr>Times New Roman</vt:lpstr>
      <vt:lpstr>Wingdings</vt:lpstr>
      <vt:lpstr>主题5</vt:lpstr>
      <vt:lpstr>think-cell Slide</vt:lpstr>
      <vt:lpstr>Equation</vt:lpstr>
      <vt:lpstr>第8章 文件管理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玮 玮 李</cp:lastModifiedBy>
  <cp:revision>161</cp:revision>
  <cp:lastPrinted>2019-04-18T16:00:00Z</cp:lastPrinted>
  <dcterms:created xsi:type="dcterms:W3CDTF">2019-04-18T16:00:00Z</dcterms:created>
  <dcterms:modified xsi:type="dcterms:W3CDTF">2025-04-28T08:53:36Z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CV">
    <vt:lpwstr>246305EB49FA446BB55A03E5D0666094</vt:lpwstr>
  </property>
  <property fmtid="{D5CDD505-2E9C-101B-9397-08002B2CF9AE}" pid="4" name="KSOProductBuildVer">
    <vt:lpwstr>2052-11.1.0.10356</vt:lpwstr>
  </property>
</Properties>
</file>